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404" r:id="rId2"/>
    <p:sldId id="405" r:id="rId3"/>
    <p:sldId id="383" r:id="rId4"/>
    <p:sldId id="394" r:id="rId5"/>
    <p:sldId id="262" r:id="rId6"/>
    <p:sldId id="377" r:id="rId7"/>
    <p:sldId id="346" r:id="rId8"/>
    <p:sldId id="347" r:id="rId9"/>
    <p:sldId id="387" r:id="rId10"/>
    <p:sldId id="403" r:id="rId11"/>
    <p:sldId id="398" r:id="rId12"/>
    <p:sldId id="399" r:id="rId13"/>
    <p:sldId id="400" r:id="rId14"/>
    <p:sldId id="353" r:id="rId15"/>
    <p:sldId id="354" r:id="rId16"/>
    <p:sldId id="355" r:id="rId17"/>
    <p:sldId id="356" r:id="rId18"/>
    <p:sldId id="357" r:id="rId19"/>
    <p:sldId id="392" r:id="rId20"/>
    <p:sldId id="358" r:id="rId21"/>
    <p:sldId id="401" r:id="rId22"/>
    <p:sldId id="366" r:id="rId23"/>
    <p:sldId id="367" r:id="rId24"/>
    <p:sldId id="373" r:id="rId25"/>
    <p:sldId id="402" r:id="rId2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730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t" anchorCtr="0" compatLnSpc="1">
            <a:prstTxWarp prst="textNoShape">
              <a:avLst/>
            </a:prstTxWarp>
          </a:bodyPr>
          <a:lstStyle>
            <a:lvl1pPr defTabSz="962025">
              <a:defRPr sz="1300" i="0"/>
            </a:lvl1pPr>
          </a:lstStyle>
          <a:p>
            <a:endParaRPr lang="fr-BE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 i="0"/>
            </a:lvl1pPr>
          </a:lstStyle>
          <a:p>
            <a:endParaRPr lang="fr-BE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b" anchorCtr="0" compatLnSpc="1">
            <a:prstTxWarp prst="textNoShape">
              <a:avLst/>
            </a:prstTxWarp>
          </a:bodyPr>
          <a:lstStyle>
            <a:lvl1pPr defTabSz="962025">
              <a:defRPr sz="1300" i="0"/>
            </a:lvl1pPr>
          </a:lstStyle>
          <a:p>
            <a:endParaRPr lang="fr-BE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 i="0"/>
            </a:lvl1pPr>
          </a:lstStyle>
          <a:p>
            <a:fld id="{5D4A7922-B2A9-48C9-B27E-928F22BB89CD}" type="slidenum">
              <a:rPr lang="fr-BE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13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t" anchorCtr="0" compatLnSpc="1">
            <a:prstTxWarp prst="textNoShape">
              <a:avLst/>
            </a:prstTxWarp>
          </a:bodyPr>
          <a:lstStyle>
            <a:lvl1pPr defTabSz="962025">
              <a:defRPr sz="1300" i="0"/>
            </a:lvl1pPr>
          </a:lstStyle>
          <a:p>
            <a:endParaRPr lang="fr-B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 i="0"/>
            </a:lvl1pPr>
          </a:lstStyle>
          <a:p>
            <a:endParaRPr lang="fr-B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b" anchorCtr="0" compatLnSpc="1">
            <a:prstTxWarp prst="textNoShape">
              <a:avLst/>
            </a:prstTxWarp>
          </a:bodyPr>
          <a:lstStyle>
            <a:lvl1pPr defTabSz="962025">
              <a:defRPr sz="1300" i="0"/>
            </a:lvl1pPr>
          </a:lstStyle>
          <a:p>
            <a:endParaRPr lang="fr-B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7" tIns="48113" rIns="96227" bIns="48113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 i="0"/>
            </a:lvl1pPr>
          </a:lstStyle>
          <a:p>
            <a:fld id="{61C1FCF5-A4B8-41AB-AF20-FB35B1943626}" type="slidenum">
              <a:rPr lang="fr-BE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72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2496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148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9AC7F-705F-4F4B-A3DE-427E5652D5E7}" type="slidenum">
              <a:rPr lang="en-GB"/>
              <a:pPr/>
              <a:t>14</a:t>
            </a:fld>
            <a:endParaRPr lang="en-GB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5021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DE20-F6F9-432A-9690-D7C74B9E8DE9}" type="slidenum">
              <a:rPr lang="en-GB"/>
              <a:pPr/>
              <a:t>15</a:t>
            </a:fld>
            <a:endParaRPr lang="en-GB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9946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0A144-EB64-4653-8409-68D7DC54EF03}" type="slidenum">
              <a:rPr lang="en-GB"/>
              <a:pPr/>
              <a:t>16</a:t>
            </a:fld>
            <a:endParaRPr lang="en-GB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28697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489A9-F07E-4D35-9CB7-8D6146E3C525}" type="slidenum">
              <a:rPr lang="en-GB"/>
              <a:pPr/>
              <a:t>17</a:t>
            </a:fld>
            <a:endParaRPr lang="en-GB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014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5B845-D890-4D9F-A5F7-951BAC6801C0}" type="slidenum">
              <a:rPr lang="en-GB"/>
              <a:pPr/>
              <a:t>18</a:t>
            </a:fld>
            <a:endParaRPr lang="en-GB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8217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 the </a:t>
            </a:r>
            <a:r>
              <a:rPr lang="fr-BE" dirty="0" err="1" smtClean="0"/>
              <a:t>leftmost</a:t>
            </a:r>
            <a:r>
              <a:rPr lang="fr-BE" dirty="0" smtClean="0"/>
              <a:t> </a:t>
            </a:r>
            <a:r>
              <a:rPr lang="fr-BE" dirty="0" err="1" smtClean="0"/>
              <a:t>example</a:t>
            </a:r>
            <a:r>
              <a:rPr lang="fr-BE" dirty="0" smtClean="0"/>
              <a:t>, the « </a:t>
            </a:r>
            <a:r>
              <a:rPr lang="fr-BE" dirty="0" err="1" smtClean="0"/>
              <a:t>brain</a:t>
            </a:r>
            <a:r>
              <a:rPr lang="fr-BE" dirty="0" smtClean="0"/>
              <a:t> »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located</a:t>
            </a:r>
            <a:r>
              <a:rPr lang="fr-BE" dirty="0" smtClean="0"/>
              <a:t> in the SW direction and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small</a:t>
            </a:r>
            <a:r>
              <a:rPr lang="fr-BE" dirty="0" smtClean="0"/>
              <a:t>: </a:t>
            </a:r>
            <a:r>
              <a:rPr lang="fr-BE" dirty="0" err="1" smtClean="0"/>
              <a:t>within</a:t>
            </a:r>
            <a:r>
              <a:rPr lang="fr-BE" dirty="0" smtClean="0"/>
              <a:t> </a:t>
            </a: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weight</a:t>
            </a:r>
            <a:r>
              <a:rPr lang="fr-BE" dirty="0" smtClean="0"/>
              <a:t> variations, the </a:t>
            </a:r>
            <a:r>
              <a:rPr lang="fr-BE" b="1" dirty="0" smtClean="0"/>
              <a:t>PROMETHEE</a:t>
            </a:r>
            <a:r>
              <a:rPr lang="fr-BE" dirty="0" smtClean="0"/>
              <a:t> </a:t>
            </a:r>
            <a:r>
              <a:rPr lang="fr-BE" dirty="0" err="1" smtClean="0"/>
              <a:t>ranking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not change </a:t>
            </a:r>
            <a:r>
              <a:rPr lang="fr-BE" dirty="0" err="1" smtClean="0"/>
              <a:t>so</a:t>
            </a:r>
            <a:r>
              <a:rPr lang="fr-BE" dirty="0" smtClean="0"/>
              <a:t> </a:t>
            </a:r>
            <a:r>
              <a:rPr lang="fr-BE" dirty="0" err="1" smtClean="0"/>
              <a:t>much</a:t>
            </a:r>
            <a:r>
              <a:rPr lang="fr-BE" dirty="0" smtClean="0"/>
              <a:t>.</a:t>
            </a:r>
          </a:p>
          <a:p>
            <a:r>
              <a:rPr lang="fr-BE" dirty="0" smtClean="0"/>
              <a:t>In the central </a:t>
            </a:r>
            <a:r>
              <a:rPr lang="fr-BE" dirty="0" err="1" smtClean="0"/>
              <a:t>example</a:t>
            </a:r>
            <a:r>
              <a:rPr lang="fr-BE" dirty="0" smtClean="0"/>
              <a:t>, the « </a:t>
            </a:r>
            <a:r>
              <a:rPr lang="fr-BE" dirty="0" err="1" smtClean="0"/>
              <a:t>brain</a:t>
            </a:r>
            <a:r>
              <a:rPr lang="fr-BE" dirty="0" smtClean="0"/>
              <a:t> » </a:t>
            </a:r>
            <a:r>
              <a:rPr lang="fr-BE" dirty="0" err="1" smtClean="0"/>
              <a:t>is</a:t>
            </a:r>
            <a:r>
              <a:rPr lang="fr-BE" dirty="0" smtClean="0"/>
              <a:t> large and </a:t>
            </a:r>
            <a:r>
              <a:rPr lang="fr-BE" dirty="0" err="1" smtClean="0"/>
              <a:t>overlaps</a:t>
            </a:r>
            <a:r>
              <a:rPr lang="fr-BE" dirty="0" smtClean="0"/>
              <a:t> the </a:t>
            </a:r>
            <a:r>
              <a:rPr lang="fr-BE" dirty="0" err="1" smtClean="0"/>
              <a:t>origin</a:t>
            </a:r>
            <a:r>
              <a:rPr lang="fr-BE" dirty="0" smtClean="0"/>
              <a:t>: the </a:t>
            </a:r>
            <a:r>
              <a:rPr lang="fr-BE" dirty="0" err="1" smtClean="0"/>
              <a:t>decision</a:t>
            </a:r>
            <a:r>
              <a:rPr lang="fr-BE" dirty="0" smtClean="0"/>
              <a:t> axis </a:t>
            </a:r>
            <a:r>
              <a:rPr lang="fr-BE" dirty="0" err="1" smtClean="0"/>
              <a:t>can</a:t>
            </a:r>
            <a:r>
              <a:rPr lang="fr-BE" dirty="0" smtClean="0"/>
              <a:t> point in </a:t>
            </a:r>
            <a:r>
              <a:rPr lang="fr-BE" dirty="0" err="1" smtClean="0"/>
              <a:t>any</a:t>
            </a:r>
            <a:r>
              <a:rPr lang="fr-BE" dirty="0" smtClean="0"/>
              <a:t> direction and the </a:t>
            </a:r>
            <a:r>
              <a:rPr lang="fr-BE" b="1" dirty="0" smtClean="0"/>
              <a:t>PROMETHEE</a:t>
            </a:r>
            <a:r>
              <a:rPr lang="fr-BE" dirty="0" smtClean="0"/>
              <a:t> </a:t>
            </a:r>
            <a:r>
              <a:rPr lang="fr-BE" dirty="0" err="1" smtClean="0"/>
              <a:t>ranking</a:t>
            </a:r>
            <a:r>
              <a:rPr lang="fr-BE" dirty="0" smtClean="0"/>
              <a:t> </a:t>
            </a:r>
            <a:r>
              <a:rPr lang="fr-BE" dirty="0" err="1" smtClean="0"/>
              <a:t>could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quite</a:t>
            </a:r>
            <a:r>
              <a:rPr lang="fr-BE" dirty="0" smtClean="0"/>
              <a:t> sensitive to </a:t>
            </a:r>
            <a:r>
              <a:rPr lang="fr-BE" dirty="0" err="1" smtClean="0"/>
              <a:t>weight</a:t>
            </a:r>
            <a:r>
              <a:rPr lang="fr-BE" dirty="0" smtClean="0"/>
              <a:t> variations.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rightmost</a:t>
            </a:r>
            <a:r>
              <a:rPr lang="fr-BE" dirty="0" smtClean="0"/>
              <a:t> </a:t>
            </a:r>
            <a:r>
              <a:rPr lang="fr-BE" dirty="0" err="1" smtClean="0"/>
              <a:t>examples</a:t>
            </a:r>
            <a:r>
              <a:rPr lang="fr-BE" dirty="0" smtClean="0"/>
              <a:t> correspond to </a:t>
            </a:r>
            <a:r>
              <a:rPr lang="fr-BE" dirty="0" err="1" smtClean="0"/>
              <a:t>smaller</a:t>
            </a:r>
            <a:r>
              <a:rPr lang="fr-BE" dirty="0" smtClean="0"/>
              <a:t> « </a:t>
            </a:r>
            <a:r>
              <a:rPr lang="fr-BE" dirty="0" err="1" smtClean="0"/>
              <a:t>brains</a:t>
            </a:r>
            <a:r>
              <a:rPr lang="fr-BE" dirty="0" smtClean="0"/>
              <a:t> » </a:t>
            </a:r>
            <a:r>
              <a:rPr lang="fr-BE" dirty="0" err="1" smtClean="0"/>
              <a:t>oriented</a:t>
            </a:r>
            <a:r>
              <a:rPr lang="fr-BE" dirty="0" smtClean="0"/>
              <a:t> in </a:t>
            </a:r>
            <a:r>
              <a:rPr lang="fr-BE" dirty="0" err="1" smtClean="0"/>
              <a:t>different</a:t>
            </a:r>
            <a:r>
              <a:rPr lang="fr-BE" dirty="0" smtClean="0"/>
              <a:t> directions.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1276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689E5-4873-46B9-BB1C-83FEC6C806A7}" type="slidenum">
              <a:rPr lang="en-GB"/>
              <a:pPr/>
              <a:t>20</a:t>
            </a:fld>
            <a:endParaRPr lang="en-GB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88665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8400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A14F5-7E40-4BC1-B958-77F9B398FCB8}" type="slidenum">
              <a:rPr lang="en-GB"/>
              <a:pPr/>
              <a:t>22</a:t>
            </a:fld>
            <a:endParaRPr lang="en-GB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668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8546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DFC88-EF2D-43EF-AB3D-5FF24EAEB964}" type="slidenum">
              <a:rPr lang="en-GB"/>
              <a:pPr/>
              <a:t>23</a:t>
            </a:fld>
            <a:endParaRPr lang="en-GB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01885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610B7-C59A-4FDC-A082-51ADCB77D581}" type="slidenum">
              <a:rPr lang="en-GB"/>
              <a:pPr/>
              <a:t>24</a:t>
            </a:fld>
            <a:endParaRPr lang="en-GB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6668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775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48FEE-709E-4308-B26B-103D4951E9DE}" type="slidenum">
              <a:rPr lang="en-GB"/>
              <a:pPr/>
              <a:t>5</a:t>
            </a:fld>
            <a:endParaRPr lang="en-GB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0588"/>
            <a:ext cx="4784725" cy="3587750"/>
          </a:xfrm>
          <a:ln w="12700" cap="flat">
            <a:solidFill>
              <a:schemeClr val="tx1"/>
            </a:solidFill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310062"/>
          </a:xfrm>
          <a:noFill/>
          <a:ln/>
        </p:spPr>
        <p:txBody>
          <a:bodyPr lIns="99736" tIns="49868" rIns="99736" bIns="49868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327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54D6F-DE4A-4EBD-9A90-19BCDD15FE99}" type="slidenum">
              <a:rPr lang="en-GB"/>
              <a:pPr/>
              <a:t>6</a:t>
            </a:fld>
            <a:endParaRPr lang="en-GB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4812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47D0C-89E6-4B65-93C7-8D3D935B0A4B}" type="slidenum">
              <a:rPr lang="en-GB"/>
              <a:pPr/>
              <a:t>7</a:t>
            </a:fld>
            <a:endParaRPr lang="en-GB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6355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2D13C-C301-48F8-BAF8-8D886CDC80F3}" type="slidenum">
              <a:rPr lang="en-GB"/>
              <a:pPr/>
              <a:t>8</a:t>
            </a:fld>
            <a:endParaRPr lang="en-GB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5318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598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When</a:t>
            </a:r>
            <a:r>
              <a:rPr lang="fr-BE" dirty="0" smtClean="0"/>
              <a:t> the </a:t>
            </a:r>
            <a:r>
              <a:rPr lang="fr-BE" dirty="0" err="1" smtClean="0"/>
              <a:t>weights</a:t>
            </a:r>
            <a:r>
              <a:rPr lang="fr-BE" dirty="0" smtClean="0"/>
              <a:t> of the </a:t>
            </a:r>
            <a:r>
              <a:rPr lang="fr-BE" dirty="0" err="1" smtClean="0"/>
              <a:t>criteria</a:t>
            </a:r>
            <a:r>
              <a:rPr lang="fr-BE" dirty="0" smtClean="0"/>
              <a:t> are </a:t>
            </a:r>
            <a:r>
              <a:rPr lang="fr-BE" dirty="0" err="1" smtClean="0"/>
              <a:t>modified</a:t>
            </a:r>
            <a:r>
              <a:rPr lang="fr-BE" dirty="0" smtClean="0"/>
              <a:t>, the position of the </a:t>
            </a:r>
            <a:r>
              <a:rPr lang="fr-BE" dirty="0" err="1" smtClean="0"/>
              <a:t>decision</a:t>
            </a:r>
            <a:r>
              <a:rPr lang="fr-BE" dirty="0" smtClean="0"/>
              <a:t> axis changes in the </a:t>
            </a:r>
            <a:r>
              <a:rPr lang="fr-BE" b="1" dirty="0" smtClean="0"/>
              <a:t>GAIA</a:t>
            </a:r>
            <a:r>
              <a:rPr lang="fr-BE" dirty="0" smtClean="0"/>
              <a:t> plane. It </a:t>
            </a:r>
            <a:r>
              <a:rPr lang="fr-BE" dirty="0" err="1" smtClean="0"/>
              <a:t>reflects</a:t>
            </a:r>
            <a:r>
              <a:rPr lang="fr-BE" dirty="0" smtClean="0"/>
              <a:t> the type of compromise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proposed</a:t>
            </a:r>
            <a:r>
              <a:rPr lang="fr-BE" dirty="0" smtClean="0"/>
              <a:t> by </a:t>
            </a:r>
            <a:r>
              <a:rPr lang="fr-BE" b="1" dirty="0" smtClean="0"/>
              <a:t>PROMETHEE</a:t>
            </a:r>
            <a:r>
              <a:rPr lang="fr-BE" dirty="0" smtClean="0"/>
              <a:t>.</a:t>
            </a:r>
          </a:p>
          <a:p>
            <a:r>
              <a:rPr lang="fr-BE" dirty="0" smtClean="0"/>
              <a:t>The </a:t>
            </a:r>
            <a:r>
              <a:rPr lang="fr-BE" i="1" dirty="0" err="1" smtClean="0"/>
              <a:t>Walking</a:t>
            </a:r>
            <a:r>
              <a:rPr lang="fr-BE" i="1" dirty="0" smtClean="0"/>
              <a:t> </a:t>
            </a:r>
            <a:r>
              <a:rPr lang="fr-BE" i="1" dirty="0" err="1" smtClean="0"/>
              <a:t>Weights</a:t>
            </a:r>
            <a:r>
              <a:rPr lang="fr-BE" i="1" dirty="0" smtClean="0"/>
              <a:t> </a:t>
            </a:r>
            <a:r>
              <a:rPr lang="fr-BE" dirty="0" smtClean="0"/>
              <a:t>interactive </a:t>
            </a:r>
            <a:r>
              <a:rPr lang="fr-BE" dirty="0" err="1" smtClean="0"/>
              <a:t>procedure</a:t>
            </a:r>
            <a:r>
              <a:rPr lang="fr-BE" dirty="0" smtClean="0"/>
              <a:t> </a:t>
            </a:r>
            <a:r>
              <a:rPr lang="fr-BE" dirty="0" err="1" smtClean="0"/>
              <a:t>makes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easy</a:t>
            </a:r>
            <a:r>
              <a:rPr lang="fr-BE" dirty="0" smtClean="0"/>
              <a:t> to do </a:t>
            </a:r>
            <a:r>
              <a:rPr lang="fr-BE" dirty="0" err="1" smtClean="0"/>
              <a:t>such</a:t>
            </a:r>
            <a:r>
              <a:rPr lang="fr-BE" dirty="0" smtClean="0"/>
              <a:t> an </a:t>
            </a:r>
            <a:r>
              <a:rPr lang="fr-BE" dirty="0" err="1" smtClean="0"/>
              <a:t>analysis</a:t>
            </a:r>
            <a:r>
              <a:rPr lang="fr-BE" dirty="0" smtClean="0"/>
              <a:t>.</a:t>
            </a:r>
          </a:p>
          <a:p>
            <a:r>
              <a:rPr lang="fr-BE" dirty="0" smtClean="0"/>
              <a:t>To </a:t>
            </a: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appreciate</a:t>
            </a:r>
            <a:r>
              <a:rPr lang="fr-BE" dirty="0" smtClean="0"/>
              <a:t> the </a:t>
            </a:r>
            <a:r>
              <a:rPr lang="fr-BE" dirty="0" err="1" smtClean="0"/>
              <a:t>robustness</a:t>
            </a:r>
            <a:r>
              <a:rPr lang="fr-BE" dirty="0" smtClean="0"/>
              <a:t> of the </a:t>
            </a:r>
            <a:r>
              <a:rPr lang="fr-BE" b="1" dirty="0" smtClean="0"/>
              <a:t>PROMETHEE</a:t>
            </a:r>
            <a:r>
              <a:rPr lang="fr-BE" dirty="0" smtClean="0"/>
              <a:t> </a:t>
            </a:r>
            <a:r>
              <a:rPr lang="fr-BE" dirty="0" err="1" smtClean="0"/>
              <a:t>rankings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also</a:t>
            </a:r>
            <a:r>
              <a:rPr lang="fr-BE" dirty="0" smtClean="0"/>
              <a:t> possible to </a:t>
            </a:r>
            <a:r>
              <a:rPr lang="fr-BE" dirty="0" err="1" smtClean="0"/>
              <a:t>represent</a:t>
            </a:r>
            <a:r>
              <a:rPr lang="fr-BE" dirty="0" smtClean="0"/>
              <a:t> the area in the </a:t>
            </a:r>
            <a:r>
              <a:rPr lang="fr-BE" b="1" dirty="0" smtClean="0"/>
              <a:t>GAIA</a:t>
            </a:r>
            <a:r>
              <a:rPr lang="fr-BE" dirty="0" smtClean="0"/>
              <a:t> plane </a:t>
            </a:r>
            <a:r>
              <a:rPr lang="fr-BE" dirty="0" err="1" smtClean="0"/>
              <a:t>where</a:t>
            </a:r>
            <a:r>
              <a:rPr lang="fr-BE" dirty="0" smtClean="0"/>
              <a:t> the tip of the </a:t>
            </a:r>
            <a:r>
              <a:rPr lang="fr-BE" dirty="0" err="1" smtClean="0"/>
              <a:t>decision</a:t>
            </a:r>
            <a:r>
              <a:rPr lang="fr-BE" dirty="0" smtClean="0"/>
              <a:t> axis moves </a:t>
            </a:r>
            <a:r>
              <a:rPr lang="fr-BE" dirty="0" err="1" smtClean="0"/>
              <a:t>when</a:t>
            </a:r>
            <a:r>
              <a:rPr lang="fr-BE" dirty="0" smtClean="0"/>
              <a:t> the </a:t>
            </a:r>
            <a:r>
              <a:rPr lang="fr-BE" dirty="0" err="1" smtClean="0"/>
              <a:t>weights</a:t>
            </a:r>
            <a:r>
              <a:rPr lang="fr-BE" dirty="0" smtClean="0"/>
              <a:t> are </a:t>
            </a:r>
            <a:r>
              <a:rPr lang="fr-BE" dirty="0" err="1" smtClean="0"/>
              <a:t>changed</a:t>
            </a:r>
            <a:r>
              <a:rPr lang="fr-BE" dirty="0" smtClean="0"/>
              <a:t> </a:t>
            </a:r>
            <a:r>
              <a:rPr lang="fr-BE" dirty="0" err="1" smtClean="0"/>
              <a:t>within</a:t>
            </a:r>
            <a:r>
              <a:rPr lang="fr-BE" dirty="0" smtClean="0"/>
              <a:t> </a:t>
            </a:r>
            <a:r>
              <a:rPr lang="fr-BE" dirty="0" err="1" smtClean="0"/>
              <a:t>specified</a:t>
            </a:r>
            <a:r>
              <a:rPr lang="fr-BE" dirty="0" smtClean="0"/>
              <a:t> </a:t>
            </a:r>
            <a:r>
              <a:rPr lang="fr-BE" dirty="0" err="1" smtClean="0"/>
              <a:t>limits</a:t>
            </a:r>
            <a:r>
              <a:rPr lang="fr-BE" dirty="0" smtClean="0"/>
              <a:t>. That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b="1" i="1" dirty="0" smtClean="0"/>
              <a:t>GAIA</a:t>
            </a:r>
            <a:r>
              <a:rPr lang="fr-BE" i="1" dirty="0" smtClean="0"/>
              <a:t>-</a:t>
            </a:r>
            <a:r>
              <a:rPr lang="fr-BE" i="1" dirty="0" err="1" smtClean="0"/>
              <a:t>Brain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421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FCF5-A4B8-41AB-AF20-FB35B1943626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91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86518-EEFB-46A0-AA33-B04993BA331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7F6EA-4029-40B2-AFD6-83336B04F9B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CFBD4-4DB7-4D24-8B0B-BA48F65C6A8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ENSTA - 2014</a:t>
            </a:r>
            <a:endParaRPr lang="en-GB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33F4-0C5B-4911-B2AC-C90E4C70130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ENSTA - 2014</a:t>
            </a:r>
            <a:endParaRPr lang="en-GB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D739-F26A-48AA-A919-9CCB65541CE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219FA-1BEF-4B42-AF8B-842CE516715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EFC99-8D40-4B48-9FE5-CE3E39D8D92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B8B42-0F4E-4ACE-BB7C-31C030964C8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56284-3370-4242-A9F7-21B68284E6F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EC776-9D9A-40B8-B8AD-121B62A1A9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27C23-B79B-4D96-AF51-2F304477CFC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7BAA0-424D-4E5B-B8B0-0335EF1324F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421632" cy="47625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656B-6B19-4BB6-A400-BE01FAB5311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4" y="6237312"/>
            <a:ext cx="302433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l-BE" smtClean="0"/>
              <a:t>ENSTA - 2014</a:t>
            </a:r>
            <a:endParaRPr lang="fr-FR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accent2"/>
                </a:solidFill>
                <a:latin typeface="+mn-lt"/>
              </a:defRPr>
            </a:lvl1pPr>
          </a:lstStyle>
          <a:p>
            <a:fld id="{6C15E5D3-492B-4EBC-B12E-521CF0F0FB4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0" r:id="rId12"/>
    <p:sldLayoutId id="2147483671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maresc@ulb.ac.b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Visual%20Decision/Slides/Laval%20991105.ppt" TargetMode="External"/><Relationship Id="rId3" Type="http://schemas.openxmlformats.org/officeDocument/2006/relationships/hyperlink" Target="../../Visual%20Decision/Slides/AppFin.ppt" TargetMode="External"/><Relationship Id="rId7" Type="http://schemas.openxmlformats.org/officeDocument/2006/relationships/hyperlink" Target="../../Visual%20Decision/Slides/AppIAG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Visual%20Decision/Slides/STRGembl.ppt" TargetMode="External"/><Relationship Id="rId5" Type="http://schemas.openxmlformats.org/officeDocument/2006/relationships/hyperlink" Target="../../Visual%20Decision/Slides/AppElect.ppt" TargetMode="External"/><Relationship Id="rId10" Type="http://schemas.openxmlformats.org/officeDocument/2006/relationships/hyperlink" Target="../../Congr%C3%A8s/Healthcare%202011%20Montreal/DDL.pptx" TargetMode="External"/><Relationship Id="rId4" Type="http://schemas.openxmlformats.org/officeDocument/2006/relationships/hyperlink" Target="../../Visual%20Decision/Slides/AppSupplier.ppt" TargetMode="External"/><Relationship Id="rId9" Type="http://schemas.openxmlformats.org/officeDocument/2006/relationships/hyperlink" Target="../../Recherche/Pirson/Slides%20PROM%20et%20GAIA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5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Cours</a:t>
            </a:r>
            <a:r>
              <a:rPr lang="fr-FR" dirty="0"/>
              <a:t> </a:t>
            </a:r>
            <a:r>
              <a:rPr lang="fr-FR" dirty="0" smtClean="0"/>
              <a:t>d’aide à la décision multicritère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Page web</a:t>
            </a:r>
          </a:p>
          <a:p>
            <a:pPr marL="0" indent="0" algn="ctr">
              <a:buNone/>
            </a:pPr>
            <a:r>
              <a:rPr lang="fr-FR" sz="2400" b="1" dirty="0" smtClean="0"/>
              <a:t>http://</a:t>
            </a:r>
            <a:r>
              <a:rPr lang="fr-FR" sz="2400" b="1" dirty="0" err="1" smtClean="0"/>
              <a:t>homepages.ulb.ac.be</a:t>
            </a:r>
            <a:r>
              <a:rPr lang="fr-FR" sz="2400" b="1" dirty="0" smtClean="0"/>
              <a:t>/~</a:t>
            </a:r>
            <a:r>
              <a:rPr lang="fr-FR" sz="2400" b="1" dirty="0" err="1" smtClean="0"/>
              <a:t>bmaresc</a:t>
            </a:r>
            <a:r>
              <a:rPr lang="fr-FR" sz="2400" b="1" dirty="0" smtClean="0"/>
              <a:t>/</a:t>
            </a:r>
            <a:r>
              <a:rPr lang="fr-FR" sz="2400" b="1" dirty="0" err="1" smtClean="0"/>
              <a:t>ensta.html</a:t>
            </a:r>
            <a:endParaRPr lang="fr-FR" sz="2400" b="1" dirty="0" smtClean="0"/>
          </a:p>
          <a:p>
            <a:r>
              <a:rPr lang="fr-FR" dirty="0" smtClean="0"/>
              <a:t>Travail de groupe (2 à 3 étudiants)</a:t>
            </a:r>
          </a:p>
          <a:p>
            <a:pPr lvl="1"/>
            <a:r>
              <a:rPr lang="fr-FR" dirty="0" smtClean="0"/>
              <a:t>Pour le 10/11/2014, préciser par mail à </a:t>
            </a:r>
            <a:r>
              <a:rPr lang="fr-FR" dirty="0" smtClean="0">
                <a:hlinkClick r:id="rId2"/>
              </a:rPr>
              <a:t>bmaresc@ulb.ac.be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La composition du groupe</a:t>
            </a:r>
          </a:p>
          <a:p>
            <a:pPr lvl="2"/>
            <a:r>
              <a:rPr lang="fr-FR" dirty="0" smtClean="0"/>
              <a:t>L’entreprise retenue</a:t>
            </a:r>
          </a:p>
          <a:p>
            <a:pPr lvl="2"/>
            <a:r>
              <a:rPr lang="fr-FR" dirty="0" smtClean="0"/>
              <a:t>Le cadre du problème à traiter (actions, critères)</a:t>
            </a:r>
          </a:p>
          <a:p>
            <a:pPr lvl="1"/>
            <a:r>
              <a:rPr lang="fr-FR" dirty="0" smtClean="0"/>
              <a:t>Le 12/11/2014, courte présentation (5 min.) et discussion.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/>
              <a:t>ENSTA - 2014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0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PROMETHEE </a:t>
            </a:r>
            <a:r>
              <a:rPr lang="fr-BE" dirty="0" err="1" smtClean="0"/>
              <a:t>Rainbow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776-9D9A-40B8-B8AD-121B62A1A94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471" y="1630128"/>
            <a:ext cx="69818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Sensitivity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PROMETHEE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989040"/>
          </a:xfrm>
        </p:spPr>
        <p:txBody>
          <a:bodyPr/>
          <a:lstStyle/>
          <a:p>
            <a:r>
              <a:rPr lang="fr-BE" dirty="0" err="1" smtClean="0"/>
              <a:t>Criteria</a:t>
            </a:r>
            <a:r>
              <a:rPr lang="fr-BE" dirty="0" smtClean="0"/>
              <a:t> </a:t>
            </a:r>
            <a:r>
              <a:rPr lang="fr-BE" dirty="0" err="1" smtClean="0"/>
              <a:t>weights</a:t>
            </a:r>
            <a:r>
              <a:rPr lang="fr-BE" dirty="0" smtClean="0"/>
              <a:t> </a:t>
            </a:r>
            <a:r>
              <a:rPr lang="fr-BE" dirty="0" smtClean="0">
                <a:sym typeface="Symbol"/>
              </a:rPr>
              <a:t> PROMETHEE </a:t>
            </a:r>
            <a:r>
              <a:rPr lang="fr-BE" dirty="0" err="1" smtClean="0">
                <a:sym typeface="Symbol"/>
              </a:rPr>
              <a:t>ranking</a:t>
            </a:r>
            <a:r>
              <a:rPr lang="fr-BE" dirty="0" smtClean="0">
                <a:sym typeface="Symbol"/>
              </a:rPr>
              <a:t>.</a:t>
            </a:r>
          </a:p>
          <a:p>
            <a:r>
              <a:rPr lang="fr-BE" dirty="0" smtClean="0">
                <a:sym typeface="Symbol"/>
              </a:rPr>
              <a:t>Interactive </a:t>
            </a:r>
            <a:r>
              <a:rPr lang="fr-BE" dirty="0" err="1" smtClean="0">
                <a:sym typeface="Symbol"/>
              </a:rPr>
              <a:t>weight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sensitivity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analysis</a:t>
            </a:r>
            <a:r>
              <a:rPr lang="fr-BE" dirty="0" smtClean="0">
                <a:sym typeface="Symbol"/>
              </a:rPr>
              <a:t>: « </a:t>
            </a:r>
            <a:r>
              <a:rPr lang="fr-BE" dirty="0" err="1" smtClean="0">
                <a:sym typeface="Symbol"/>
              </a:rPr>
              <a:t>Walking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Weights</a:t>
            </a:r>
            <a:r>
              <a:rPr lang="fr-BE" dirty="0" smtClean="0">
                <a:sym typeface="Symbol"/>
              </a:rPr>
              <a:t> ».</a:t>
            </a:r>
          </a:p>
          <a:p>
            <a:r>
              <a:rPr lang="fr-BE" dirty="0" err="1" smtClean="0">
                <a:sym typeface="Symbol"/>
              </a:rPr>
              <a:t>Robustness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with</a:t>
            </a:r>
            <a:r>
              <a:rPr lang="fr-BE" dirty="0" smtClean="0">
                <a:sym typeface="Symbol"/>
              </a:rPr>
              <a:t> respect to </a:t>
            </a:r>
            <a:r>
              <a:rPr lang="fr-BE" dirty="0" err="1" smtClean="0">
                <a:sym typeface="Symbol"/>
              </a:rPr>
              <a:t>weight</a:t>
            </a:r>
            <a:r>
              <a:rPr lang="fr-BE" dirty="0" smtClean="0">
                <a:sym typeface="Symbol"/>
              </a:rPr>
              <a:t> values?</a:t>
            </a:r>
          </a:p>
          <a:p>
            <a:pPr lvl="1"/>
            <a:r>
              <a:rPr lang="fr-BE" dirty="0" err="1" smtClean="0">
                <a:sym typeface="Symbol"/>
              </a:rPr>
              <a:t>Weight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stability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intervals</a:t>
            </a:r>
            <a:r>
              <a:rPr lang="fr-BE" dirty="0" smtClean="0">
                <a:sym typeface="Symbol"/>
              </a:rPr>
              <a:t>.</a:t>
            </a:r>
          </a:p>
          <a:p>
            <a:pPr lvl="1"/>
            <a:r>
              <a:rPr lang="fr-BE" dirty="0" smtClean="0">
                <a:sym typeface="Symbol"/>
              </a:rPr>
              <a:t>Visual </a:t>
            </a:r>
            <a:r>
              <a:rPr lang="fr-BE" dirty="0" err="1" smtClean="0">
                <a:sym typeface="Symbol"/>
              </a:rPr>
              <a:t>weight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stability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intervals</a:t>
            </a:r>
            <a:r>
              <a:rPr lang="fr-BE" dirty="0" smtClean="0">
                <a:sym typeface="Symbol"/>
              </a:rPr>
              <a:t>.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Walking</a:t>
            </a:r>
            <a:r>
              <a:rPr lang="fr-BE" dirty="0" smtClean="0"/>
              <a:t> </a:t>
            </a:r>
            <a:r>
              <a:rPr lang="fr-BE" dirty="0" err="1" smtClean="0"/>
              <a:t>Weights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1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67" y="2276872"/>
            <a:ext cx="4010025" cy="32861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9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6929" y="1340768"/>
            <a:ext cx="3007519" cy="24645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6929" y="4005064"/>
            <a:ext cx="3007519" cy="24645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lèche droite 9"/>
          <p:cNvSpPr>
            <a:spLocks/>
          </p:cNvSpPr>
          <p:nvPr/>
        </p:nvSpPr>
        <p:spPr bwMode="auto">
          <a:xfrm>
            <a:off x="4860032" y="2420888"/>
            <a:ext cx="518457" cy="29853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èche droite 10"/>
          <p:cNvSpPr>
            <a:spLocks/>
          </p:cNvSpPr>
          <p:nvPr/>
        </p:nvSpPr>
        <p:spPr bwMode="auto">
          <a:xfrm>
            <a:off x="4860032" y="5088751"/>
            <a:ext cx="518457" cy="29853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Visual </a:t>
            </a:r>
            <a:r>
              <a:rPr lang="fr-BE" dirty="0" err="1" smtClean="0"/>
              <a:t>Stability</a:t>
            </a:r>
            <a:r>
              <a:rPr lang="fr-BE" dirty="0" smtClean="0"/>
              <a:t> </a:t>
            </a:r>
            <a:r>
              <a:rPr lang="fr-BE" dirty="0" err="1" smtClean="0"/>
              <a:t>Intervals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776-9D9A-40B8-B8AD-121B62A1A94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2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587240" cy="3009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09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3440430" cy="22574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09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3440430" cy="22574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1115616" y="5157192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0" dirty="0" smtClean="0">
                <a:solidFill>
                  <a:schemeClr val="accent6"/>
                </a:solidFill>
                <a:latin typeface="+mn-lt"/>
              </a:rPr>
              <a:t>VSI for « </a:t>
            </a:r>
            <a:r>
              <a:rPr lang="fr-BE" i="0" dirty="0" err="1" smtClean="0">
                <a:solidFill>
                  <a:schemeClr val="accent6"/>
                </a:solidFill>
                <a:latin typeface="+mn-lt"/>
              </a:rPr>
              <a:t>Precio</a:t>
            </a:r>
            <a:r>
              <a:rPr lang="fr-BE" i="0" dirty="0" smtClean="0">
                <a:solidFill>
                  <a:schemeClr val="accent6"/>
                </a:solidFill>
                <a:latin typeface="+mn-lt"/>
              </a:rPr>
              <a:t> » (</a:t>
            </a:r>
            <a:r>
              <a:rPr lang="fr-BE" i="0" dirty="0" err="1" smtClean="0">
                <a:solidFill>
                  <a:schemeClr val="accent6"/>
                </a:solidFill>
                <a:latin typeface="+mn-lt"/>
              </a:rPr>
              <a:t>level</a:t>
            </a:r>
            <a:r>
              <a:rPr lang="fr-BE" i="0" dirty="0" smtClean="0">
                <a:solidFill>
                  <a:schemeClr val="accent6"/>
                </a:solidFill>
                <a:latin typeface="+mn-lt"/>
              </a:rPr>
              <a:t> 6):</a:t>
            </a:r>
          </a:p>
          <a:p>
            <a:pPr algn="ctr"/>
            <a:r>
              <a:rPr lang="fr-BE" i="0" dirty="0" smtClean="0">
                <a:solidFill>
                  <a:schemeClr val="accent6"/>
                </a:solidFill>
                <a:latin typeface="+mn-lt"/>
              </a:rPr>
              <a:t>[ 19.20% , 23.70% ]</a:t>
            </a:r>
            <a:endParaRPr lang="fr-BE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92080" y="3501008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VSI for « </a:t>
            </a:r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Precio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 » (</a:t>
            </a:r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level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 1): [ 0.00% , 50.68% ]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609329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VSI for « </a:t>
            </a:r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Potencia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 » (</a:t>
            </a:r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level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 1): [ 0.00% , 48.65% ]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0854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FEC6E-953B-4D33-BB9C-3D1573E2FF30}" type="slidenum">
              <a:rPr lang="en-GB"/>
              <a:pPr/>
              <a:t>14</a:t>
            </a:fld>
            <a:endParaRPr lang="en-GB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GAIA</a:t>
            </a:r>
          </a:p>
        </p:txBody>
      </p:sp>
      <p:sp>
        <p:nvSpPr>
          <p:cNvPr id="1085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2797175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Discover conflicts among criteria.</a:t>
            </a:r>
          </a:p>
          <a:p>
            <a:pPr eaLnBrk="1" hangingPunct="1"/>
            <a:r>
              <a:rPr lang="en-US" sz="2800" dirty="0" smtClean="0"/>
              <a:t>Identify potential compromises.</a:t>
            </a:r>
          </a:p>
          <a:p>
            <a:pPr eaLnBrk="1" hangingPunct="1"/>
            <a:r>
              <a:rPr lang="en-US" sz="2800" dirty="0" smtClean="0"/>
              <a:t>Help to fix priorities.</a:t>
            </a:r>
          </a:p>
        </p:txBody>
      </p:sp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3" cstate="print"/>
          <a:srcRect l="4666" t="4210" r="4199" b="4678"/>
          <a:stretch>
            <a:fillRect/>
          </a:stretch>
        </p:blipFill>
        <p:spPr bwMode="auto">
          <a:xfrm>
            <a:off x="3995936" y="1895216"/>
            <a:ext cx="4218753" cy="42073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GAIA</a:t>
            </a:r>
            <a:endParaRPr lang="en-GB" dirty="0" smtClean="0"/>
          </a:p>
        </p:txBody>
      </p:sp>
      <p:pic>
        <p:nvPicPr>
          <p:cNvPr id="685057" name="Picture 1"/>
          <p:cNvPicPr>
            <a:picLocks noChangeAspect="1" noChangeArrowheads="1"/>
          </p:cNvPicPr>
          <p:nvPr/>
        </p:nvPicPr>
        <p:blipFill>
          <a:blip r:embed="rId3" cstate="print"/>
          <a:srcRect l="3176" t="3165" r="3176" b="3165"/>
          <a:stretch>
            <a:fillRect/>
          </a:stretch>
        </p:blipFill>
        <p:spPr bwMode="auto">
          <a:xfrm>
            <a:off x="2879830" y="1127092"/>
            <a:ext cx="5307300" cy="53262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57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0957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AF8CF0-0A9E-4D54-9001-EDA1A07E718A}" type="slidenum">
              <a:rPr lang="en-GB"/>
              <a:pPr/>
              <a:t>15</a:t>
            </a:fld>
            <a:endParaRPr lang="en-GB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3819525"/>
            <a:ext cx="167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sz="2400" dirty="0"/>
              <a:t> Actions:</a:t>
            </a:r>
            <a:br>
              <a:rPr lang="fr-BE" sz="2400" dirty="0"/>
            </a:br>
            <a:r>
              <a:rPr lang="fr-BE" sz="2400" dirty="0"/>
              <a:t>  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2400" dirty="0"/>
              <a:t> </a:t>
            </a:r>
            <a:r>
              <a:rPr lang="fr-BE" sz="2400" dirty="0" err="1"/>
              <a:t>Criteria</a:t>
            </a:r>
            <a:r>
              <a:rPr lang="fr-BE" sz="2400" dirty="0"/>
              <a:t>:</a:t>
            </a:r>
            <a:br>
              <a:rPr lang="fr-BE" sz="2400" dirty="0"/>
            </a:br>
            <a:r>
              <a:rPr lang="fr-BE" sz="2400" dirty="0"/>
              <a:t>   axes</a:t>
            </a:r>
            <a:endParaRPr lang="en-GB" sz="2400" dirty="0"/>
          </a:p>
        </p:txBody>
      </p:sp>
      <p:sp>
        <p:nvSpPr>
          <p:cNvPr id="109575" name="Rectangle 2"/>
          <p:cNvSpPr>
            <a:spLocks noChangeArrowheads="1"/>
          </p:cNvSpPr>
          <p:nvPr/>
        </p:nvSpPr>
        <p:spPr bwMode="auto">
          <a:xfrm>
            <a:off x="2915816" y="6184900"/>
            <a:ext cx="865187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>
                <a:sym typeface="Symbol" pitchFamily="18" charset="2"/>
              </a:rPr>
              <a:t></a:t>
            </a:r>
            <a:r>
              <a:rPr lang="fr-BE" sz="1600" dirty="0"/>
              <a:t> = 90%</a:t>
            </a:r>
            <a:endParaRPr lang="en-GB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1059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6F3D6B-3AE0-47AB-A4E5-B499AA5C69B4}" type="slidenum">
              <a:rPr lang="en-GB"/>
              <a:pPr/>
              <a:t>16</a:t>
            </a:fld>
            <a:endParaRPr lang="en-GB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GAIA</a:t>
            </a:r>
            <a:endParaRPr lang="en-GB" smtClean="0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5183188" y="1719263"/>
            <a:ext cx="288925" cy="18859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H="1" flipV="1">
            <a:off x="7947025" y="3395663"/>
            <a:ext cx="31750" cy="2809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4205288" y="3767138"/>
            <a:ext cx="33337" cy="22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arrow" w="med" len="med"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4000500" y="3778250"/>
            <a:ext cx="38100" cy="3333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arrow" w="med" len="med"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 flipH="1" flipV="1">
            <a:off x="5902325" y="3589338"/>
            <a:ext cx="69850" cy="571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pic>
        <p:nvPicPr>
          <p:cNvPr id="683009" name="Picture 1"/>
          <p:cNvPicPr>
            <a:picLocks noChangeAspect="1" noChangeArrowheads="1"/>
          </p:cNvPicPr>
          <p:nvPr/>
        </p:nvPicPr>
        <p:blipFill>
          <a:blip r:embed="rId3" cstate="print"/>
          <a:srcRect l="3176" t="3165" r="3176" b="3165"/>
          <a:stretch>
            <a:fillRect/>
          </a:stretch>
        </p:blipFill>
        <p:spPr bwMode="auto">
          <a:xfrm>
            <a:off x="2879830" y="1127092"/>
            <a:ext cx="5307300" cy="53262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0604" name="Rectangle 11"/>
          <p:cNvSpPr>
            <a:spLocks noChangeArrowheads="1"/>
          </p:cNvSpPr>
          <p:nvPr/>
        </p:nvSpPr>
        <p:spPr bwMode="auto">
          <a:xfrm>
            <a:off x="2914725" y="6184900"/>
            <a:ext cx="865187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>
                <a:sym typeface="Symbol" pitchFamily="18" charset="2"/>
              </a:rPr>
              <a:t></a:t>
            </a:r>
            <a:r>
              <a:rPr lang="fr-BE" sz="1600" dirty="0"/>
              <a:t> = 90%</a:t>
            </a:r>
            <a:endParaRPr lang="en-GB" sz="1600" dirty="0"/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179388" y="4005263"/>
            <a:ext cx="2376487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 err="1" smtClean="0"/>
              <a:t>Precio</a:t>
            </a:r>
            <a:endParaRPr lang="fr-BE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smtClean="0"/>
              <a:t>Economico: </a:t>
            </a:r>
            <a:r>
              <a:rPr lang="fr-BE" sz="1600" dirty="0"/>
              <a:t>15 k€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Turismo</a:t>
            </a:r>
            <a:r>
              <a:rPr lang="fr-BE" sz="1600" dirty="0" smtClean="0"/>
              <a:t>: </a:t>
            </a:r>
            <a:r>
              <a:rPr lang="fr-BE" sz="1600" dirty="0"/>
              <a:t>25,5-26 k€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Deportivo</a:t>
            </a:r>
            <a:r>
              <a:rPr lang="fr-BE" sz="1600" dirty="0" smtClean="0"/>
              <a:t>: </a:t>
            </a:r>
            <a:r>
              <a:rPr lang="fr-BE" sz="1600" dirty="0"/>
              <a:t>29 k€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Lujo</a:t>
            </a:r>
            <a:r>
              <a:rPr lang="fr-BE" sz="1600" dirty="0" smtClean="0"/>
              <a:t>: </a:t>
            </a:r>
            <a:r>
              <a:rPr lang="fr-BE" sz="1600" dirty="0"/>
              <a:t>35-38 k€</a:t>
            </a:r>
            <a:endParaRPr lang="en-GB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 animBg="1"/>
      <p:bldP spid="269319" grpId="0" animBg="1"/>
      <p:bldP spid="269320" grpId="0" animBg="1"/>
      <p:bldP spid="269321" grpId="0" animBg="1"/>
      <p:bldP spid="269322" grpId="0" animBg="1"/>
      <p:bldP spid="2693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1161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E8F626-22FC-4225-942C-FA3A0B89E890}" type="slidenum">
              <a:rPr lang="en-GB"/>
              <a:pPr/>
              <a:t>17</a:t>
            </a:fld>
            <a:endParaRPr lang="en-GB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GAIA</a:t>
            </a:r>
            <a:endParaRPr lang="en-GB" smtClean="0"/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79388" y="4005263"/>
            <a:ext cx="2376487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 err="1" smtClean="0"/>
              <a:t>Potencia</a:t>
            </a:r>
            <a:endParaRPr lang="fr-BE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Deportivo</a:t>
            </a:r>
            <a:r>
              <a:rPr lang="fr-BE" sz="1600" dirty="0" smtClean="0"/>
              <a:t>: </a:t>
            </a:r>
            <a:r>
              <a:rPr lang="fr-BE" sz="1600" dirty="0"/>
              <a:t>110 kW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Lujo</a:t>
            </a:r>
            <a:r>
              <a:rPr lang="fr-BE" sz="1600" dirty="0" smtClean="0"/>
              <a:t>: </a:t>
            </a:r>
            <a:r>
              <a:rPr lang="fr-BE" sz="1600" dirty="0"/>
              <a:t>85-90 kW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Turismo</a:t>
            </a:r>
            <a:r>
              <a:rPr lang="fr-BE" sz="1600" dirty="0" smtClean="0"/>
              <a:t>: </a:t>
            </a:r>
            <a:r>
              <a:rPr lang="fr-BE" sz="1600" dirty="0"/>
              <a:t>75-85 kW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smtClean="0"/>
              <a:t>Economico: </a:t>
            </a:r>
            <a:r>
              <a:rPr lang="fr-BE" sz="1600" dirty="0"/>
              <a:t>50 kW</a:t>
            </a:r>
            <a:endParaRPr lang="en-GB" sz="1600" dirty="0"/>
          </a:p>
        </p:txBody>
      </p:sp>
      <p:sp>
        <p:nvSpPr>
          <p:cNvPr id="267273" name="Line 9"/>
          <p:cNvSpPr>
            <a:spLocks noChangeShapeType="1"/>
          </p:cNvSpPr>
          <p:nvPr/>
        </p:nvSpPr>
        <p:spPr bwMode="auto">
          <a:xfrm flipH="1" flipV="1">
            <a:off x="3946525" y="1719263"/>
            <a:ext cx="2817813" cy="3281362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7275" name="Line 11"/>
          <p:cNvSpPr>
            <a:spLocks noChangeShapeType="1"/>
          </p:cNvSpPr>
          <p:nvPr/>
        </p:nvSpPr>
        <p:spPr bwMode="auto">
          <a:xfrm flipH="1">
            <a:off x="4427538" y="1700213"/>
            <a:ext cx="720725" cy="5762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7276" name="Line 12"/>
          <p:cNvSpPr>
            <a:spLocks noChangeShapeType="1"/>
          </p:cNvSpPr>
          <p:nvPr/>
        </p:nvSpPr>
        <p:spPr bwMode="auto">
          <a:xfrm flipH="1">
            <a:off x="6632575" y="3819525"/>
            <a:ext cx="1284288" cy="1016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7280" name="Line 16"/>
          <p:cNvSpPr>
            <a:spLocks noChangeShapeType="1"/>
          </p:cNvSpPr>
          <p:nvPr/>
        </p:nvSpPr>
        <p:spPr bwMode="auto">
          <a:xfrm flipH="1">
            <a:off x="4346575" y="3243263"/>
            <a:ext cx="896938" cy="7286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arrow" w="med" len="med"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67281" name="Line 17"/>
          <p:cNvSpPr>
            <a:spLocks noChangeShapeType="1"/>
          </p:cNvSpPr>
          <p:nvPr/>
        </p:nvSpPr>
        <p:spPr bwMode="auto">
          <a:xfrm flipH="1">
            <a:off x="4129088" y="3225800"/>
            <a:ext cx="1092200" cy="8763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arrow" w="med" len="med"/>
            <a:tailEnd/>
          </a:ln>
        </p:spPr>
        <p:txBody>
          <a:bodyPr wrap="none"/>
          <a:lstStyle/>
          <a:p>
            <a:endParaRPr lang="fr-BE"/>
          </a:p>
        </p:txBody>
      </p:sp>
      <p:pic>
        <p:nvPicPr>
          <p:cNvPr id="680961" name="Picture 1"/>
          <p:cNvPicPr>
            <a:picLocks noChangeAspect="1" noChangeArrowheads="1"/>
          </p:cNvPicPr>
          <p:nvPr/>
        </p:nvPicPr>
        <p:blipFill>
          <a:blip r:embed="rId3" cstate="print"/>
          <a:srcRect l="3176" t="3165" r="3176" b="3165"/>
          <a:stretch>
            <a:fillRect/>
          </a:stretch>
        </p:blipFill>
        <p:spPr bwMode="auto">
          <a:xfrm>
            <a:off x="2879830" y="1127088"/>
            <a:ext cx="5307300" cy="53262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1628" name="Rectangle 18"/>
          <p:cNvSpPr>
            <a:spLocks noChangeArrowheads="1"/>
          </p:cNvSpPr>
          <p:nvPr/>
        </p:nvSpPr>
        <p:spPr bwMode="auto">
          <a:xfrm>
            <a:off x="2914725" y="6184900"/>
            <a:ext cx="865187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>
                <a:sym typeface="Symbol" pitchFamily="18" charset="2"/>
              </a:rPr>
              <a:t></a:t>
            </a:r>
            <a:r>
              <a:rPr lang="fr-BE" sz="1600" dirty="0"/>
              <a:t> = 90%</a:t>
            </a:r>
            <a:endParaRPr lang="en-GB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/>
      <p:bldP spid="267273" grpId="0" animBg="1"/>
      <p:bldP spid="267275" grpId="0" animBg="1"/>
      <p:bldP spid="267276" grpId="0" animBg="1"/>
      <p:bldP spid="267280" grpId="0" animBg="1"/>
      <p:bldP spid="2672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GAIA</a:t>
            </a:r>
            <a:endParaRPr lang="en-GB" dirty="0" smtClean="0"/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3" cstate="print"/>
          <a:srcRect l="3176" t="3165" r="3176" b="3165"/>
          <a:stretch>
            <a:fillRect/>
          </a:stretch>
        </p:blipFill>
        <p:spPr bwMode="auto">
          <a:xfrm>
            <a:off x="2951838" y="1127092"/>
            <a:ext cx="5307300" cy="53262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1264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F6157D-39E3-4632-8D5F-010BF164724D}" type="slidenum">
              <a:rPr lang="en-GB"/>
              <a:pPr/>
              <a:t>18</a:t>
            </a:fld>
            <a:endParaRPr lang="en-GB"/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609600" y="3819525"/>
            <a:ext cx="1676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dirty="0"/>
              <a:t> Actions:</a:t>
            </a:r>
            <a:br>
              <a:rPr lang="fr-BE" dirty="0"/>
            </a:br>
            <a:r>
              <a:rPr lang="fr-BE" dirty="0"/>
              <a:t>  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dirty="0"/>
              <a:t> </a:t>
            </a:r>
            <a:r>
              <a:rPr lang="fr-BE" dirty="0" err="1"/>
              <a:t>Criteria</a:t>
            </a:r>
            <a:r>
              <a:rPr lang="fr-BE" dirty="0"/>
              <a:t>:</a:t>
            </a:r>
            <a:br>
              <a:rPr lang="fr-BE" dirty="0"/>
            </a:br>
            <a:r>
              <a:rPr lang="fr-BE" dirty="0"/>
              <a:t>   axes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dirty="0"/>
              <a:t> </a:t>
            </a:r>
            <a:r>
              <a:rPr lang="fr-BE" dirty="0" err="1"/>
              <a:t>Decision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   axis</a:t>
            </a:r>
            <a:br>
              <a:rPr lang="fr-BE" dirty="0"/>
            </a:br>
            <a:endParaRPr lang="en-GB" dirty="0"/>
          </a:p>
        </p:txBody>
      </p:sp>
      <p:sp>
        <p:nvSpPr>
          <p:cNvPr id="271365" name="Line 5"/>
          <p:cNvSpPr>
            <a:spLocks noChangeShapeType="1"/>
          </p:cNvSpPr>
          <p:nvPr/>
        </p:nvSpPr>
        <p:spPr bwMode="auto">
          <a:xfrm flipV="1">
            <a:off x="1907704" y="3212976"/>
            <a:ext cx="3744416" cy="22322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med" len="sm"/>
            <a:tailEnd type="stealth" w="med" len="lg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112648" name="Rectangle 7"/>
          <p:cNvSpPr>
            <a:spLocks noChangeArrowheads="1"/>
          </p:cNvSpPr>
          <p:nvPr/>
        </p:nvSpPr>
        <p:spPr bwMode="auto">
          <a:xfrm>
            <a:off x="2986733" y="6184900"/>
            <a:ext cx="865187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>
                <a:sym typeface="Symbol" pitchFamily="18" charset="2"/>
              </a:rPr>
              <a:t></a:t>
            </a:r>
            <a:r>
              <a:rPr lang="fr-BE" sz="1600" dirty="0"/>
              <a:t> = 90%</a:t>
            </a:r>
            <a:endParaRPr lang="en-GB" sz="1600" dirty="0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 flipV="1">
            <a:off x="5076057" y="1232825"/>
            <a:ext cx="1152126" cy="4824536"/>
          </a:xfrm>
          <a:prstGeom prst="line">
            <a:avLst/>
          </a:prstGeom>
          <a:noFill/>
          <a:ln w="31750">
            <a:solidFill>
              <a:srgbClr val="800000"/>
            </a:solidFill>
            <a:miter lim="800000"/>
            <a:headEnd/>
            <a:tailEnd type="stealth" w="lg" len="lg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>
            <a:off x="5148064" y="3177041"/>
            <a:ext cx="576064" cy="144016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 flipH="1" flipV="1">
            <a:off x="5868144" y="2889009"/>
            <a:ext cx="1224134" cy="28803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3203848" y="3681097"/>
            <a:ext cx="2304256" cy="64807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 flipH="1" flipV="1">
            <a:off x="5220072" y="5553305"/>
            <a:ext cx="792088" cy="21602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71374" name="Line 14"/>
          <p:cNvSpPr>
            <a:spLocks noChangeShapeType="1"/>
          </p:cNvSpPr>
          <p:nvPr/>
        </p:nvSpPr>
        <p:spPr bwMode="auto">
          <a:xfrm>
            <a:off x="5220072" y="3537081"/>
            <a:ext cx="432048" cy="144016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71375" name="Line 15"/>
          <p:cNvSpPr>
            <a:spLocks noChangeShapeType="1"/>
          </p:cNvSpPr>
          <p:nvPr/>
        </p:nvSpPr>
        <p:spPr bwMode="auto">
          <a:xfrm flipH="1" flipV="1">
            <a:off x="5796136" y="3033024"/>
            <a:ext cx="1080120" cy="28803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71376" name="Text Box 16"/>
          <p:cNvSpPr txBox="1">
            <a:spLocks noChangeArrowheads="1"/>
          </p:cNvSpPr>
          <p:nvPr/>
        </p:nvSpPr>
        <p:spPr bwMode="auto">
          <a:xfrm>
            <a:off x="250825" y="3846513"/>
            <a:ext cx="2197100" cy="26161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solidFill>
                  <a:srgbClr val="FF0000"/>
                </a:solidFill>
              </a:rPr>
              <a:t>PROMETHEE II </a:t>
            </a:r>
            <a:r>
              <a:rPr lang="fr-BE" sz="2000" b="1" dirty="0">
                <a:solidFill>
                  <a:srgbClr val="FF0000"/>
                </a:solidFill>
              </a:rPr>
              <a:t>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Turismo</a:t>
            </a:r>
            <a:r>
              <a:rPr lang="fr-BE" sz="1600" dirty="0" smtClean="0"/>
              <a:t> B :    0,26</a:t>
            </a:r>
            <a:endParaRPr lang="fr-BE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Lujo</a:t>
            </a:r>
            <a:r>
              <a:rPr lang="fr-BE" sz="1600" dirty="0" smtClean="0"/>
              <a:t> 1 </a:t>
            </a:r>
            <a:r>
              <a:rPr lang="fr-BE" sz="1600" dirty="0"/>
              <a:t>:	</a:t>
            </a:r>
            <a:r>
              <a:rPr lang="fr-BE" sz="1600" dirty="0" smtClean="0"/>
              <a:t>        0,06</a:t>
            </a:r>
            <a:endParaRPr lang="fr-BE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Turismo</a:t>
            </a:r>
            <a:r>
              <a:rPr lang="fr-BE" sz="1600" dirty="0" smtClean="0"/>
              <a:t> A :    0,02</a:t>
            </a:r>
            <a:endParaRPr lang="fr-BE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Lujo</a:t>
            </a:r>
            <a:r>
              <a:rPr lang="fr-BE" sz="1600" dirty="0" smtClean="0"/>
              <a:t> 2 </a:t>
            </a:r>
            <a:r>
              <a:rPr lang="fr-BE" sz="1600" dirty="0"/>
              <a:t>:	</a:t>
            </a:r>
            <a:r>
              <a:rPr lang="fr-BE" sz="1600" dirty="0" smtClean="0"/>
              <a:t>        0,00</a:t>
            </a:r>
            <a:endParaRPr lang="fr-BE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smtClean="0"/>
              <a:t>Economico : -</a:t>
            </a:r>
            <a:r>
              <a:rPr lang="fr-BE" sz="1600" dirty="0"/>
              <a:t>0,15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1600" dirty="0"/>
              <a:t> </a:t>
            </a:r>
            <a:r>
              <a:rPr lang="fr-BE" sz="1600" dirty="0" err="1" smtClean="0"/>
              <a:t>Deportivo</a:t>
            </a:r>
            <a:r>
              <a:rPr lang="fr-BE" sz="1600" dirty="0" smtClean="0"/>
              <a:t> :   -</a:t>
            </a:r>
            <a:r>
              <a:rPr lang="fr-BE" sz="1600" dirty="0"/>
              <a:t>0,17</a:t>
            </a:r>
            <a:endParaRPr lang="en-GB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build="p" autoUpdateAnimBg="0"/>
      <p:bldP spid="271365" grpId="0" animBg="1"/>
      <p:bldP spid="271365" grpId="1" animBg="1"/>
      <p:bldP spid="271369" grpId="0" animBg="1"/>
      <p:bldP spid="271370" grpId="0" animBg="1"/>
      <p:bldP spid="271371" grpId="0" animBg="1"/>
      <p:bldP spid="271372" grpId="0" animBg="1"/>
      <p:bldP spid="271373" grpId="0" animBg="1"/>
      <p:bldP spid="271374" grpId="0" animBg="1"/>
      <p:bldP spid="271375" grpId="0" animBg="1"/>
      <p:bldP spid="2713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 droite 25"/>
          <p:cNvSpPr/>
          <p:nvPr/>
        </p:nvSpPr>
        <p:spPr bwMode="auto">
          <a:xfrm>
            <a:off x="323528" y="1628800"/>
            <a:ext cx="8496944" cy="34061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GAIA-</a:t>
            </a:r>
            <a:r>
              <a:rPr lang="fr-BE" dirty="0" err="1" smtClean="0"/>
              <a:t>Brain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776-9D9A-40B8-B8AD-121B62A1A94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74818" name="Picture 2"/>
          <p:cNvPicPr>
            <a:picLocks noChangeAspect="1" noChangeArrowheads="1"/>
          </p:cNvPicPr>
          <p:nvPr/>
        </p:nvPicPr>
        <p:blipFill>
          <a:blip r:embed="rId3" cstate="print"/>
          <a:srcRect l="4055" t="4029" r="4055" b="4029"/>
          <a:stretch>
            <a:fillRect/>
          </a:stretch>
        </p:blipFill>
        <p:spPr bwMode="auto">
          <a:xfrm>
            <a:off x="323528" y="2132856"/>
            <a:ext cx="2447205" cy="24643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508" y="4437112"/>
            <a:ext cx="1619250" cy="139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820" name="Picture 4"/>
          <p:cNvPicPr>
            <a:picLocks noChangeAspect="1" noChangeArrowheads="1"/>
          </p:cNvPicPr>
          <p:nvPr/>
        </p:nvPicPr>
        <p:blipFill>
          <a:blip r:embed="rId5" cstate="print"/>
          <a:srcRect l="4055" t="4029" r="4055" b="4029"/>
          <a:stretch>
            <a:fillRect/>
          </a:stretch>
        </p:blipFill>
        <p:spPr bwMode="auto">
          <a:xfrm>
            <a:off x="3203848" y="2132856"/>
            <a:ext cx="2447205" cy="24643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437112"/>
            <a:ext cx="1619250" cy="139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822" name="Picture 6"/>
          <p:cNvPicPr>
            <a:picLocks noChangeAspect="1" noChangeArrowheads="1"/>
          </p:cNvPicPr>
          <p:nvPr/>
        </p:nvPicPr>
        <p:blipFill>
          <a:blip r:embed="rId7" cstate="print"/>
          <a:srcRect l="4055" t="4029" r="4055" b="4029"/>
          <a:stretch>
            <a:fillRect/>
          </a:stretch>
        </p:blipFill>
        <p:spPr bwMode="auto">
          <a:xfrm>
            <a:off x="6372200" y="548680"/>
            <a:ext cx="2447205" cy="24643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8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204864"/>
            <a:ext cx="1619250" cy="139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824" name="Picture 8"/>
          <p:cNvPicPr>
            <a:picLocks noChangeAspect="1" noChangeArrowheads="1"/>
          </p:cNvPicPr>
          <p:nvPr/>
        </p:nvPicPr>
        <p:blipFill>
          <a:blip r:embed="rId9" cstate="print"/>
          <a:srcRect l="4055" t="4029" r="4055" b="4029"/>
          <a:stretch>
            <a:fillRect/>
          </a:stretch>
        </p:blipFill>
        <p:spPr bwMode="auto">
          <a:xfrm>
            <a:off x="6372200" y="3717032"/>
            <a:ext cx="2447145" cy="24643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48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5373216"/>
            <a:ext cx="1619250" cy="139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826324" y="13407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20 </a:t>
            </a:r>
            <a:r>
              <a:rPr lang="fr-BE" dirty="0" err="1" smtClean="0"/>
              <a:t>years</a:t>
            </a:r>
            <a:r>
              <a:rPr lang="fr-BE" dirty="0" smtClean="0"/>
              <a:t> </a:t>
            </a:r>
            <a:r>
              <a:rPr lang="fr-BE" dirty="0" err="1" smtClean="0"/>
              <a:t>old</a:t>
            </a:r>
            <a:endParaRPr lang="fr-BE" dirty="0"/>
          </a:p>
        </p:txBody>
      </p:sp>
      <p:sp>
        <p:nvSpPr>
          <p:cNvPr id="28" name="ZoneTexte 27"/>
          <p:cNvSpPr txBox="1"/>
          <p:nvPr/>
        </p:nvSpPr>
        <p:spPr>
          <a:xfrm>
            <a:off x="3706644" y="13407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35 </a:t>
            </a:r>
            <a:r>
              <a:rPr lang="fr-BE" dirty="0" err="1" smtClean="0"/>
              <a:t>years</a:t>
            </a:r>
            <a:r>
              <a:rPr lang="fr-BE" dirty="0" smtClean="0"/>
              <a:t> </a:t>
            </a:r>
            <a:r>
              <a:rPr lang="fr-BE" dirty="0" err="1" smtClean="0"/>
              <a:t>old</a:t>
            </a:r>
            <a:endParaRPr lang="fr-BE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multicritère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Au moins 6 actions</a:t>
            </a:r>
          </a:p>
          <a:p>
            <a:r>
              <a:rPr lang="fr-FR" dirty="0" smtClean="0"/>
              <a:t>Au moins 5 critères</a:t>
            </a:r>
          </a:p>
          <a:p>
            <a:r>
              <a:rPr lang="fr-FR" dirty="0" smtClean="0"/>
              <a:t>Critères</a:t>
            </a:r>
          </a:p>
          <a:p>
            <a:pPr lvl="1"/>
            <a:r>
              <a:rPr lang="fr-FR" dirty="0" smtClean="0"/>
              <a:t>Quantitatifs</a:t>
            </a:r>
          </a:p>
          <a:p>
            <a:pPr lvl="1"/>
            <a:r>
              <a:rPr lang="fr-FR" dirty="0" smtClean="0"/>
              <a:t>Qualitatifs</a:t>
            </a:r>
          </a:p>
          <a:p>
            <a:r>
              <a:rPr lang="fr-FR" dirty="0" smtClean="0"/>
              <a:t>Problématique</a:t>
            </a:r>
          </a:p>
          <a:p>
            <a:pPr lvl="1"/>
            <a:r>
              <a:rPr lang="fr-FR" dirty="0" smtClean="0"/>
              <a:t>Sélection d’une action</a:t>
            </a:r>
          </a:p>
          <a:p>
            <a:pPr lvl="1"/>
            <a:r>
              <a:rPr lang="fr-FR" dirty="0" smtClean="0"/>
              <a:t>Sélection multiple sous contraintes</a:t>
            </a:r>
          </a:p>
          <a:p>
            <a:pPr lvl="1"/>
            <a:r>
              <a:rPr lang="fr-FR" dirty="0" smtClean="0"/>
              <a:t>Evaluation</a:t>
            </a:r>
          </a:p>
          <a:p>
            <a:r>
              <a:rPr lang="fr-FR" dirty="0" smtClean="0"/>
              <a:t>Différents points de vue, scénarios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1366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15B31-0338-45D2-BCF0-47C290E32D1B}" type="slidenum">
              <a:rPr lang="en-GB"/>
              <a:pPr/>
              <a:t>20</a:t>
            </a:fld>
            <a:endParaRPr lang="en-GB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GAIA</a:t>
            </a:r>
            <a:endParaRPr lang="en-GB" smtClean="0"/>
          </a:p>
        </p:txBody>
      </p:sp>
      <p:pic>
        <p:nvPicPr>
          <p:cNvPr id="672769" name="Picture 1"/>
          <p:cNvPicPr>
            <a:picLocks noChangeAspect="1" noChangeArrowheads="1"/>
          </p:cNvPicPr>
          <p:nvPr/>
        </p:nvPicPr>
        <p:blipFill>
          <a:blip r:embed="rId3" cstate="print"/>
          <a:srcRect l="3176" t="3165" r="3176" b="3165"/>
          <a:stretch>
            <a:fillRect/>
          </a:stretch>
        </p:blipFill>
        <p:spPr bwMode="auto">
          <a:xfrm>
            <a:off x="2951838" y="1127092"/>
            <a:ext cx="5307300" cy="53262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3670" name="Text Box 4"/>
          <p:cNvSpPr txBox="1">
            <a:spLocks noChangeArrowheads="1"/>
          </p:cNvSpPr>
          <p:nvPr/>
        </p:nvSpPr>
        <p:spPr bwMode="auto">
          <a:xfrm>
            <a:off x="214282" y="3819525"/>
            <a:ext cx="24288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sz="2400" dirty="0"/>
              <a:t> Actions:</a:t>
            </a:r>
            <a:br>
              <a:rPr lang="fr-BE" sz="2400" dirty="0"/>
            </a:br>
            <a:r>
              <a:rPr lang="fr-BE" sz="2400" dirty="0"/>
              <a:t>  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2400" dirty="0"/>
              <a:t> </a:t>
            </a:r>
            <a:r>
              <a:rPr lang="fr-BE" sz="2400" dirty="0" err="1"/>
              <a:t>Criteria</a:t>
            </a:r>
            <a:r>
              <a:rPr lang="fr-BE" sz="2400" dirty="0"/>
              <a:t>:</a:t>
            </a:r>
            <a:br>
              <a:rPr lang="fr-BE" sz="2400" dirty="0"/>
            </a:br>
            <a:r>
              <a:rPr lang="fr-BE" sz="2400" dirty="0"/>
              <a:t>   axes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sz="2400" dirty="0"/>
              <a:t> </a:t>
            </a:r>
            <a:r>
              <a:rPr lang="fr-BE" sz="2400" dirty="0" err="1" smtClean="0"/>
              <a:t>Decision</a:t>
            </a:r>
            <a:r>
              <a:rPr lang="fr-BE" sz="2400" dirty="0"/>
              <a:t> </a:t>
            </a:r>
            <a:r>
              <a:rPr lang="fr-BE" sz="2400" dirty="0" smtClean="0"/>
              <a:t>axis</a:t>
            </a:r>
            <a:r>
              <a:rPr lang="fr-BE" sz="2400" dirty="0"/>
              <a:t/>
            </a:r>
            <a:br>
              <a:rPr lang="fr-BE" sz="2400" dirty="0"/>
            </a:br>
            <a:endParaRPr lang="en-GB" sz="2400" dirty="0"/>
          </a:p>
        </p:txBody>
      </p:sp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2986733" y="6184900"/>
            <a:ext cx="865187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>
                <a:sym typeface="Symbol" pitchFamily="18" charset="2"/>
              </a:rPr>
              <a:t></a:t>
            </a:r>
            <a:r>
              <a:rPr lang="fr-BE" sz="1600"/>
              <a:t> = 90%</a:t>
            </a:r>
            <a:endParaRPr lang="en-GB" sz="1600"/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3203575" y="6021388"/>
            <a:ext cx="475297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/>
              <a:t>!! only </a:t>
            </a:r>
            <a:r>
              <a:rPr lang="fr-BE">
                <a:sym typeface="Symbol" pitchFamily="18" charset="2"/>
              </a:rPr>
              <a:t></a:t>
            </a:r>
            <a:r>
              <a:rPr lang="fr-BE"/>
              <a:t> % information !!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91" y="2924945"/>
            <a:ext cx="2752725" cy="15220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GAIA </a:t>
            </a:r>
            <a:r>
              <a:rPr lang="fr-BE" dirty="0" err="1" smtClean="0"/>
              <a:t>Webs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745" y="1268760"/>
            <a:ext cx="2550319" cy="22264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7745" y="4077072"/>
            <a:ext cx="2550319" cy="22264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19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2292" y="1484784"/>
            <a:ext cx="1500188" cy="130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19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4100" y="1484784"/>
            <a:ext cx="1500188" cy="130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19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4100" y="3140968"/>
            <a:ext cx="1500188" cy="130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19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2292" y="3140968"/>
            <a:ext cx="1500188" cy="130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19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4100" y="4783608"/>
            <a:ext cx="1500188" cy="130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19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2292" y="4783608"/>
            <a:ext cx="1500188" cy="1309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172478" y="450912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0" dirty="0" smtClean="0">
                <a:solidFill>
                  <a:schemeClr val="accent6"/>
                </a:solidFill>
                <a:latin typeface="+mn-lt"/>
              </a:rPr>
              <a:t>Action profile – </a:t>
            </a:r>
            <a:r>
              <a:rPr lang="fr-BE" sz="1400" i="0" dirty="0" err="1" smtClean="0">
                <a:solidFill>
                  <a:schemeClr val="accent6"/>
                </a:solidFill>
                <a:latin typeface="+mn-lt"/>
              </a:rPr>
              <a:t>Turismo</a:t>
            </a:r>
            <a:r>
              <a:rPr lang="fr-BE" sz="1400" i="0" dirty="0" smtClean="0">
                <a:solidFill>
                  <a:schemeClr val="accent6"/>
                </a:solidFill>
                <a:latin typeface="+mn-lt"/>
              </a:rPr>
              <a:t> B</a:t>
            </a:r>
            <a:endParaRPr lang="fr-BE" sz="14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27784" y="362527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0" dirty="0" smtClean="0">
                <a:solidFill>
                  <a:schemeClr val="accent6"/>
                </a:solidFill>
                <a:latin typeface="+mn-lt"/>
              </a:rPr>
              <a:t>GAIA Web – </a:t>
            </a:r>
            <a:r>
              <a:rPr lang="fr-BE" sz="1400" i="0" dirty="0" err="1" smtClean="0">
                <a:solidFill>
                  <a:schemeClr val="accent6"/>
                </a:solidFill>
                <a:latin typeface="+mn-lt"/>
              </a:rPr>
              <a:t>Turismo</a:t>
            </a:r>
            <a:r>
              <a:rPr lang="fr-BE" sz="1400" i="0" dirty="0" smtClean="0">
                <a:solidFill>
                  <a:schemeClr val="accent6"/>
                </a:solidFill>
                <a:latin typeface="+mn-lt"/>
              </a:rPr>
              <a:t> B</a:t>
            </a:r>
            <a:endParaRPr lang="fr-BE" sz="14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52120" y="444814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Turismo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 A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80312" y="44511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Turismo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 B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652120" y="608722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Deportes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80312" y="609026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Economico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52120" y="278796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Lujo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 1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80312" y="279099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0" dirty="0" err="1" smtClean="0">
                <a:solidFill>
                  <a:schemeClr val="accent6"/>
                </a:solidFill>
                <a:latin typeface="+mn-lt"/>
              </a:rPr>
              <a:t>Lujo</a:t>
            </a:r>
            <a:r>
              <a:rPr lang="fr-BE" sz="1200" i="0" dirty="0" smtClean="0">
                <a:solidFill>
                  <a:schemeClr val="accent6"/>
                </a:solidFill>
                <a:latin typeface="+mn-lt"/>
              </a:rPr>
              <a:t> 2</a:t>
            </a:r>
            <a:endParaRPr lang="fr-BE" sz="1200" i="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721933" name="Picture 13"/>
          <p:cNvPicPr>
            <a:picLocks noChangeAspect="1" noChangeArrowheads="1"/>
          </p:cNvPicPr>
          <p:nvPr/>
        </p:nvPicPr>
        <p:blipFill>
          <a:blip r:embed="rId11" cstate="print"/>
          <a:srcRect l="23235" t="23671" r="23235" b="23671"/>
          <a:stretch>
            <a:fillRect/>
          </a:stretch>
        </p:blipFill>
        <p:spPr bwMode="auto">
          <a:xfrm>
            <a:off x="395536" y="1412776"/>
            <a:ext cx="1741727" cy="16817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198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C8F81-3945-45A3-AB3D-3D77156AB049}" type="slidenum">
              <a:rPr lang="en-GB"/>
              <a:pPr/>
              <a:t>22</a:t>
            </a:fld>
            <a:endParaRPr lang="en-GB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Multi-scenarios model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4305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Scenarios: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Points of view,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Hypotheses, 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Evaluations: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‘Objective’ criteria: common evaluations.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‘Subjective’ criteria: specific evaluations for each scenario.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Specific preference structures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Weights, preference thresholds.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2083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3FAD29-5FF1-4135-B41F-C334B11ADC48}" type="slidenum">
              <a:rPr lang="en-GB"/>
              <a:pPr/>
              <a:t>23</a:t>
            </a:fld>
            <a:endParaRPr lang="en-GB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Multi-scenarios model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Adaptation of PROMETHEE:</a:t>
            </a:r>
          </a:p>
          <a:p>
            <a:pPr lvl="1" eaLnBrk="1" hangingPunct="1"/>
            <a:r>
              <a:rPr lang="en-US" dirty="0" smtClean="0"/>
              <a:t>Individual rankings.</a:t>
            </a:r>
          </a:p>
          <a:p>
            <a:pPr lvl="1" eaLnBrk="1" hangingPunct="1"/>
            <a:r>
              <a:rPr lang="en-US" dirty="0" smtClean="0"/>
              <a:t>Global (group) rankings taking into account a possible weighing of the scenarios.</a:t>
            </a:r>
          </a:p>
          <a:p>
            <a:pPr eaLnBrk="1" hangingPunct="1"/>
            <a:r>
              <a:rPr lang="en-US" dirty="0" smtClean="0"/>
              <a:t>Adaptation of GAIA:</a:t>
            </a:r>
          </a:p>
          <a:p>
            <a:pPr lvl="1" eaLnBrk="1" hangingPunct="1"/>
            <a:r>
              <a:rPr lang="en-US" dirty="0" smtClean="0"/>
              <a:t>Three distinct analyses.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3" cstate="print"/>
          <a:srcRect l="2826" t="2779" r="2826" b="4863"/>
          <a:stretch>
            <a:fillRect/>
          </a:stretch>
        </p:blipFill>
        <p:spPr bwMode="auto">
          <a:xfrm>
            <a:off x="3995936" y="1772816"/>
            <a:ext cx="4807733" cy="4785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85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2185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CE4B36-1B22-4797-AE28-1762FC937EBC}" type="slidenum">
              <a:rPr lang="en-GB"/>
              <a:pPr/>
              <a:t>24</a:t>
            </a:fld>
            <a:endParaRPr lang="en-GB"/>
          </a:p>
        </p:txBody>
      </p:sp>
      <p:pic>
        <p:nvPicPr>
          <p:cNvPr id="71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4762500" cy="171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494" y="1507410"/>
            <a:ext cx="2320290" cy="30737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8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780928"/>
            <a:ext cx="2907506" cy="329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PROMap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smtClean="0"/>
              <a:t>Google </a:t>
            </a:r>
            <a:r>
              <a:rPr lang="fr-BE" i="1" dirty="0" err="1" smtClean="0"/>
              <a:t>Maps</a:t>
            </a:r>
            <a:r>
              <a:rPr lang="fr-BE" i="1" dirty="0" smtClean="0"/>
              <a:t> </a:t>
            </a:r>
            <a:r>
              <a:rPr lang="fr-BE" dirty="0" err="1" smtClean="0"/>
              <a:t>integration</a:t>
            </a:r>
            <a:r>
              <a:rPr lang="fr-BE" dirty="0" smtClean="0"/>
              <a:t>: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2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918" y="2276872"/>
            <a:ext cx="3919538" cy="377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3919538" cy="377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6985396" cy="1143000"/>
          </a:xfrm>
        </p:spPr>
        <p:txBody>
          <a:bodyPr/>
          <a:lstStyle/>
          <a:p>
            <a:r>
              <a:rPr lang="fr-BE" dirty="0" smtClean="0"/>
              <a:t>Visual PROMETHEE</a:t>
            </a:r>
            <a:br>
              <a:rPr lang="fr-BE" dirty="0" smtClean="0"/>
            </a:br>
            <a:r>
              <a:rPr lang="fr-BE" dirty="0" smtClean="0"/>
              <a:t> </a:t>
            </a:r>
            <a:r>
              <a:rPr lang="fr-BE" sz="3200" dirty="0" smtClean="0"/>
              <a:t>WWW.PROMETHEE-GAIA.NET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fr-BE" dirty="0" smtClean="0"/>
              <a:t>3-</a:t>
            </a:r>
            <a:r>
              <a:rPr lang="fr-BE" dirty="0" err="1" smtClean="0"/>
              <a:t>level</a:t>
            </a:r>
            <a:r>
              <a:rPr lang="fr-BE" dirty="0" smtClean="0"/>
              <a:t> simple </a:t>
            </a:r>
            <a:r>
              <a:rPr lang="fr-BE" dirty="0" err="1" smtClean="0"/>
              <a:t>hierarchical</a:t>
            </a:r>
            <a:r>
              <a:rPr lang="fr-BE" dirty="0" smtClean="0"/>
              <a:t> </a:t>
            </a:r>
            <a:r>
              <a:rPr lang="fr-BE" dirty="0" err="1" smtClean="0"/>
              <a:t>criteria</a:t>
            </a:r>
            <a:r>
              <a:rPr lang="fr-BE" dirty="0" smtClean="0"/>
              <a:t> structure.</a:t>
            </a:r>
          </a:p>
          <a:p>
            <a:r>
              <a:rPr lang="fr-BE" dirty="0" smtClean="0"/>
              <a:t>New </a:t>
            </a:r>
            <a:r>
              <a:rPr lang="fr-BE" dirty="0" err="1" smtClean="0"/>
              <a:t>visual</a:t>
            </a:r>
            <a:r>
              <a:rPr lang="fr-BE" dirty="0" smtClean="0"/>
              <a:t> </a:t>
            </a:r>
            <a:r>
              <a:rPr lang="fr-BE" dirty="0" err="1" smtClean="0"/>
              <a:t>tools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PROMETHEE </a:t>
            </a:r>
            <a:r>
              <a:rPr lang="fr-BE" dirty="0" err="1" smtClean="0"/>
              <a:t>rankings</a:t>
            </a:r>
            <a:r>
              <a:rPr lang="fr-BE" dirty="0" smtClean="0"/>
              <a:t> and </a:t>
            </a:r>
            <a:r>
              <a:rPr lang="fr-BE" dirty="0" err="1" smtClean="0"/>
              <a:t>Diamond</a:t>
            </a:r>
            <a:r>
              <a:rPr lang="fr-BE" dirty="0" smtClean="0"/>
              <a:t>,</a:t>
            </a:r>
          </a:p>
          <a:p>
            <a:pPr lvl="1"/>
            <a:r>
              <a:rPr lang="fr-BE" dirty="0" smtClean="0"/>
              <a:t>Visual </a:t>
            </a:r>
            <a:r>
              <a:rPr lang="fr-BE" dirty="0" err="1" smtClean="0"/>
              <a:t>Weight</a:t>
            </a:r>
            <a:r>
              <a:rPr lang="fr-BE" dirty="0" smtClean="0"/>
              <a:t> </a:t>
            </a:r>
            <a:r>
              <a:rPr lang="fr-BE" dirty="0" err="1" smtClean="0"/>
              <a:t>Stability</a:t>
            </a:r>
            <a:r>
              <a:rPr lang="fr-BE" dirty="0" smtClean="0"/>
              <a:t> </a:t>
            </a:r>
            <a:r>
              <a:rPr lang="fr-BE" dirty="0" err="1" smtClean="0"/>
              <a:t>Intervals</a:t>
            </a:r>
            <a:r>
              <a:rPr lang="fr-BE" dirty="0" smtClean="0"/>
              <a:t>,</a:t>
            </a:r>
          </a:p>
          <a:p>
            <a:pPr lvl="1"/>
            <a:r>
              <a:rPr lang="fr-BE" dirty="0" err="1" smtClean="0"/>
              <a:t>Decision-maker’s</a:t>
            </a:r>
            <a:r>
              <a:rPr lang="fr-BE" dirty="0" smtClean="0"/>
              <a:t> </a:t>
            </a:r>
            <a:r>
              <a:rPr lang="fr-BE" dirty="0" err="1" smtClean="0"/>
              <a:t>Brain</a:t>
            </a:r>
            <a:r>
              <a:rPr lang="fr-BE" dirty="0" smtClean="0"/>
              <a:t> (PROMETHEE VI),</a:t>
            </a:r>
          </a:p>
          <a:p>
            <a:pPr lvl="1"/>
            <a:r>
              <a:rPr lang="fr-BE" dirty="0" smtClean="0"/>
              <a:t>GAIA-3D,</a:t>
            </a:r>
          </a:p>
          <a:p>
            <a:pPr lvl="1"/>
            <a:r>
              <a:rPr lang="fr-BE" dirty="0" smtClean="0"/>
              <a:t>GAIA-</a:t>
            </a:r>
            <a:r>
              <a:rPr lang="fr-BE" dirty="0" err="1" smtClean="0"/>
              <a:t>Webs</a:t>
            </a:r>
            <a:r>
              <a:rPr lang="fr-BE" dirty="0" smtClean="0"/>
              <a:t> and </a:t>
            </a:r>
            <a:r>
              <a:rPr lang="fr-BE" dirty="0" err="1" smtClean="0"/>
              <a:t>PROMap</a:t>
            </a:r>
            <a:r>
              <a:rPr lang="fr-BE" dirty="0" smtClean="0"/>
              <a:t> GIS </a:t>
            </a:r>
            <a:r>
              <a:rPr lang="fr-BE" dirty="0" err="1" smtClean="0"/>
              <a:t>integration</a:t>
            </a:r>
            <a:r>
              <a:rPr lang="fr-BE" dirty="0" smtClean="0"/>
              <a:t>,</a:t>
            </a:r>
          </a:p>
          <a:p>
            <a:pPr lvl="1"/>
            <a:r>
              <a:rPr lang="fr-BE" dirty="0" smtClean="0"/>
              <a:t>Performance (input-output) </a:t>
            </a:r>
            <a:r>
              <a:rPr lang="fr-BE" dirty="0" err="1" smtClean="0"/>
              <a:t>analysis</a:t>
            </a:r>
            <a:r>
              <a:rPr lang="fr-BE" dirty="0" smtClean="0"/>
              <a:t>, …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Espace réservé pour une image  7" descr="Logo-PROMETHEE-bleu.gif"/>
          <p:cNvPicPr>
            <a:picLocks noChangeAspect="1"/>
          </p:cNvPicPr>
          <p:nvPr/>
        </p:nvPicPr>
        <p:blipFill>
          <a:blip r:embed="rId3" cstate="print"/>
          <a:srcRect t="9843" b="6562"/>
          <a:stretch>
            <a:fillRect/>
          </a:stretch>
        </p:blipFill>
        <p:spPr bwMode="auto">
          <a:xfrm>
            <a:off x="7884368" y="116632"/>
            <a:ext cx="1097280" cy="9172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2988" y="142852"/>
            <a:ext cx="7643812" cy="1143000"/>
          </a:xfrm>
        </p:spPr>
        <p:txBody>
          <a:bodyPr/>
          <a:lstStyle/>
          <a:p>
            <a:r>
              <a:rPr lang="fr-BE" dirty="0" smtClean="0"/>
              <a:t>MCDA vs Optimisation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ENSTA - 2014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19FA-1BEF-4B42-AF8B-842CE516715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llipse 9"/>
          <p:cNvSpPr/>
          <p:nvPr/>
        </p:nvSpPr>
        <p:spPr bwMode="auto">
          <a:xfrm>
            <a:off x="3714744" y="2928934"/>
            <a:ext cx="3429024" cy="2286016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000232" y="2928934"/>
            <a:ext cx="3429024" cy="2286016"/>
          </a:xfrm>
          <a:prstGeom prst="ellipse">
            <a:avLst/>
          </a:prstGeom>
          <a:solidFill>
            <a:srgbClr val="FF330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857488" y="1857364"/>
            <a:ext cx="3429024" cy="2286016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28860" y="407194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endParaRPr lang="fr-BE" sz="20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86380" y="410046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fr-BE" sz="20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57620" y="221455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</a:t>
            </a:r>
            <a:endParaRPr lang="fr-BE" sz="20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00364" y="30596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Equitable</a:t>
            </a:r>
            <a:endParaRPr lang="fr-BE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86182" y="350043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Sustainable</a:t>
            </a:r>
            <a:endParaRPr lang="fr-BE" sz="2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00496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Bearable</a:t>
            </a:r>
            <a:endParaRPr lang="fr-BE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14942" y="30596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Viable</a:t>
            </a:r>
            <a:endParaRPr lang="fr-BE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rganigramme : Processus 20"/>
          <p:cNvSpPr/>
          <p:nvPr/>
        </p:nvSpPr>
        <p:spPr bwMode="auto">
          <a:xfrm>
            <a:off x="428596" y="1571612"/>
            <a:ext cx="2000264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Optimisation</a:t>
            </a:r>
          </a:p>
        </p:txBody>
      </p:sp>
      <p:sp>
        <p:nvSpPr>
          <p:cNvPr id="22" name="Organigramme : Processus 21"/>
          <p:cNvSpPr/>
          <p:nvPr/>
        </p:nvSpPr>
        <p:spPr bwMode="auto">
          <a:xfrm>
            <a:off x="6715140" y="1571612"/>
            <a:ext cx="2000264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MCDA</a:t>
            </a:r>
          </a:p>
        </p:txBody>
      </p:sp>
      <p:sp>
        <p:nvSpPr>
          <p:cNvPr id="23" name="Organigramme : Processus 22"/>
          <p:cNvSpPr/>
          <p:nvPr/>
        </p:nvSpPr>
        <p:spPr bwMode="auto">
          <a:xfrm>
            <a:off x="428596" y="2357430"/>
            <a:ext cx="2000264" cy="642942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Single </a:t>
            </a:r>
            <a:r>
              <a:rPr kumimoji="0" lang="fr-BE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criterion</a:t>
            </a:r>
            <a:r>
              <a:rPr kumimoji="0" lang="fr-B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Profit</a:t>
            </a:r>
          </a:p>
        </p:txBody>
      </p:sp>
      <p:sp>
        <p:nvSpPr>
          <p:cNvPr id="24" name="Organigramme : Processus 23"/>
          <p:cNvSpPr/>
          <p:nvPr/>
        </p:nvSpPr>
        <p:spPr bwMode="auto">
          <a:xfrm>
            <a:off x="6715140" y="2357430"/>
            <a:ext cx="2000264" cy="642942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Profit, Social,</a:t>
            </a:r>
            <a:r>
              <a:rPr kumimoji="0" lang="fr-BE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fr-BE" sz="18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Environment</a:t>
            </a:r>
            <a:r>
              <a:rPr kumimoji="0" lang="fr-BE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…</a:t>
            </a:r>
            <a:endParaRPr kumimoji="0" lang="fr-BE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rganigramme : Processus 24"/>
          <p:cNvSpPr/>
          <p:nvPr/>
        </p:nvSpPr>
        <p:spPr bwMode="auto">
          <a:xfrm>
            <a:off x="428596" y="5072074"/>
            <a:ext cx="2000264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Short-</a:t>
            </a:r>
            <a:r>
              <a:rPr kumimoji="0" lang="fr-BE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sightedness</a:t>
            </a:r>
            <a:endParaRPr kumimoji="0" lang="fr-BE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Organigramme : Processus 25"/>
          <p:cNvSpPr/>
          <p:nvPr/>
        </p:nvSpPr>
        <p:spPr bwMode="auto">
          <a:xfrm>
            <a:off x="428596" y="5857892"/>
            <a:ext cx="2000264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Crisis</a:t>
            </a:r>
            <a:endParaRPr kumimoji="0" lang="fr-BE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7" name="Organigramme : Processus 26"/>
          <p:cNvSpPr/>
          <p:nvPr/>
        </p:nvSpPr>
        <p:spPr bwMode="auto">
          <a:xfrm>
            <a:off x="6715140" y="5286388"/>
            <a:ext cx="2000264" cy="857256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1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Sustainable</a:t>
            </a:r>
            <a:r>
              <a:rPr kumimoji="0" lang="fr-BE" sz="24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kumimoji="0" lang="fr-BE" sz="2400" b="1" i="1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Decisions</a:t>
            </a:r>
            <a:endParaRPr kumimoji="0" lang="fr-BE" sz="24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28" name="Flèche vers le bas 27"/>
          <p:cNvSpPr/>
          <p:nvPr/>
        </p:nvSpPr>
        <p:spPr bwMode="auto">
          <a:xfrm>
            <a:off x="1285852" y="2000240"/>
            <a:ext cx="285752" cy="2857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lèche vers le bas 28"/>
          <p:cNvSpPr/>
          <p:nvPr/>
        </p:nvSpPr>
        <p:spPr bwMode="auto">
          <a:xfrm>
            <a:off x="7572396" y="2000240"/>
            <a:ext cx="285752" cy="2857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lèche vers le bas 29"/>
          <p:cNvSpPr/>
          <p:nvPr/>
        </p:nvSpPr>
        <p:spPr bwMode="auto">
          <a:xfrm>
            <a:off x="1285852" y="3071810"/>
            <a:ext cx="285752" cy="19288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lèche vers le bas 30"/>
          <p:cNvSpPr/>
          <p:nvPr/>
        </p:nvSpPr>
        <p:spPr bwMode="auto">
          <a:xfrm>
            <a:off x="7572396" y="3071810"/>
            <a:ext cx="285752" cy="21431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lèche vers le bas 31"/>
          <p:cNvSpPr/>
          <p:nvPr/>
        </p:nvSpPr>
        <p:spPr bwMode="auto">
          <a:xfrm>
            <a:off x="1285852" y="5500702"/>
            <a:ext cx="285752" cy="28575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573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922B9B-22A5-4C97-B6E7-087E10A06F4E}" type="slidenum">
              <a:rPr lang="en-GB"/>
              <a:pPr/>
              <a:t>5</a:t>
            </a:fld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85728"/>
            <a:ext cx="76438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Some Decision</a:t>
            </a:r>
            <a:br>
              <a:rPr lang="en-US" dirty="0" smtClean="0"/>
            </a:br>
            <a:r>
              <a:rPr lang="en-US" dirty="0" smtClean="0"/>
              <a:t>or Evaluation Problems</a:t>
            </a:r>
          </a:p>
        </p:txBody>
      </p:sp>
      <p:sp>
        <p:nvSpPr>
          <p:cNvPr id="3072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2117747"/>
            <a:ext cx="8229600" cy="4168773"/>
          </a:xfrm>
        </p:spPr>
        <p:txBody>
          <a:bodyPr/>
          <a:lstStyle/>
          <a:p>
            <a:pPr eaLnBrk="1" hangingPunct="1"/>
            <a:r>
              <a:rPr lang="en-US" dirty="0" smtClean="0"/>
              <a:t>Locating a new plant, a new shop, ...</a:t>
            </a:r>
          </a:p>
          <a:p>
            <a:pPr eaLnBrk="1" hangingPunct="1"/>
            <a:r>
              <a:rPr lang="en-US" dirty="0" smtClean="0"/>
              <a:t>Human resources management.</a:t>
            </a:r>
          </a:p>
          <a:p>
            <a:pPr eaLnBrk="1" hangingPunct="1"/>
            <a:r>
              <a:rPr lang="en-US" dirty="0" smtClean="0"/>
              <a:t>Purchasing equipment.</a:t>
            </a:r>
          </a:p>
          <a:p>
            <a:pPr eaLnBrk="1" hangingPunct="1"/>
            <a:r>
              <a:rPr lang="en-US" dirty="0" smtClean="0"/>
              <a:t>Assessing the quality of suppliers.</a:t>
            </a:r>
          </a:p>
          <a:p>
            <a:pPr eaLnBrk="1" hangingPunct="1"/>
            <a:r>
              <a:rPr lang="en-US" dirty="0" smtClean="0"/>
              <a:t>Evaluating projects.</a:t>
            </a:r>
          </a:p>
          <a:p>
            <a:pPr eaLnBrk="1" hangingPunct="1"/>
            <a:r>
              <a:rPr lang="en-US" dirty="0" smtClean="0"/>
              <a:t>Selecting an investment strategy.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259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2D01CC-B39F-4964-909C-8182DA7F644E}" type="slidenum">
              <a:rPr lang="en-GB"/>
              <a:pPr/>
              <a:t>6</a:t>
            </a:fld>
            <a:endParaRPr lang="en-GB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applications at ULB</a:t>
            </a:r>
          </a:p>
        </p:txBody>
      </p:sp>
      <p:sp>
        <p:nvSpPr>
          <p:cNvPr id="12595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36600" y="1484784"/>
            <a:ext cx="8178800" cy="475252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3" action="ppaction://hlinkpres?slideindex=1&amp;slidetitle="/>
              </a:rPr>
              <a:t>Financial evaluation of companies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4" action="ppaction://hlinkpres?slideindex=1&amp;slidetitle="/>
              </a:rPr>
              <a:t>Quality assessment of suppliers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5" action="ppaction://hlinkpres?slideindex=1&amp;slidetitle="/>
              </a:rPr>
              <a:t>Electricity production planning at </a:t>
            </a:r>
            <a:r>
              <a:rPr lang="en-US" sz="2800" dirty="0" err="1" smtClean="0">
                <a:hlinkClick r:id="rId5" action="ppaction://hlinkpres?slideindex=1&amp;slidetitle="/>
              </a:rPr>
              <a:t>Electrabel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6" action="ppaction://hlinkpres?slideindex=1&amp;slidetitle="/>
              </a:rPr>
              <a:t>Regional planning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7" action="ppaction://hlinkpres?slideindex=1&amp;slidetitle="/>
              </a:rPr>
              <a:t>Evaluation of urban waste management systems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hlinkClick r:id="rId8" action="ppaction://hlinkpres?slideindex=1&amp;slidetitle="/>
              </a:rPr>
              <a:t>Environmental applications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Health care: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hlinkClick r:id="rId9" action="ppaction://hlinkpres?slideindex=1&amp;slidetitle="/>
              </a:rPr>
              <a:t>Evaluation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Therapeutical</a:t>
            </a:r>
            <a:r>
              <a:rPr lang="en-US" sz="2400" dirty="0" smtClean="0"/>
              <a:t> choice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hlinkClick r:id="rId10" action="ppaction://hlinkpres?slideindex=1&amp;slidetitle="/>
              </a:rPr>
              <a:t>Hospital management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...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10547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EC3A8-BF87-4B14-93C8-50C7812E8898}" type="slidenum">
              <a:rPr lang="en-GB"/>
              <a:pPr/>
              <a:t>7</a:t>
            </a:fld>
            <a:endParaRPr lang="en-GB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PROMETHEE</a:t>
            </a:r>
          </a:p>
        </p:txBody>
      </p:sp>
      <p:sp>
        <p:nvSpPr>
          <p:cNvPr id="10547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2725738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Rank decisions from the best to the worst ones.</a:t>
            </a:r>
          </a:p>
          <a:p>
            <a:pPr eaLnBrk="1" hangingPunct="1"/>
            <a:r>
              <a:rPr lang="en-US" sz="2800" dirty="0" smtClean="0"/>
              <a:t>Identify best compromise solutions.</a:t>
            </a:r>
          </a:p>
        </p:txBody>
      </p:sp>
      <p:pic>
        <p:nvPicPr>
          <p:cNvPr id="64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585" y="1700808"/>
            <a:ext cx="4260533" cy="24860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143" y="4588162"/>
            <a:ext cx="3724275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l-BE" smtClean="0"/>
              <a:t>ENSTA - 2014</a:t>
            </a:r>
            <a:endParaRPr lang="en-GB"/>
          </a:p>
        </p:txBody>
      </p:sp>
      <p:sp>
        <p:nvSpPr>
          <p:cNvPr id="4198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057BD-6989-474E-9058-58FD4E85B8C2}" type="slidenum">
              <a:rPr lang="en-GB"/>
              <a:pPr/>
              <a:t>8</a:t>
            </a:fld>
            <a:endParaRPr lang="en-GB"/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PROMETHEE I &amp; II</a:t>
            </a:r>
            <a:endParaRPr lang="en-GB" dirty="0" smtClean="0"/>
          </a:p>
        </p:txBody>
      </p:sp>
      <p:sp>
        <p:nvSpPr>
          <p:cNvPr id="419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772400" cy="533400"/>
          </a:xfrm>
        </p:spPr>
        <p:txBody>
          <a:bodyPr/>
          <a:lstStyle/>
          <a:p>
            <a:pPr eaLnBrk="1" hangingPunct="1"/>
            <a:r>
              <a:rPr lang="fr-BE" sz="2800" dirty="0" smtClean="0"/>
              <a:t>PROMETHEE I : partial </a:t>
            </a:r>
            <a:r>
              <a:rPr lang="fr-BE" sz="2800" dirty="0" err="1" smtClean="0"/>
              <a:t>ranking</a:t>
            </a:r>
            <a:r>
              <a:rPr lang="fr-BE" sz="2800" dirty="0" smtClean="0"/>
              <a:t> –</a:t>
            </a:r>
          </a:p>
        </p:txBody>
      </p:sp>
      <p:sp>
        <p:nvSpPr>
          <p:cNvPr id="41992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4953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fr-BE" sz="2800" i="0" dirty="0">
                <a:solidFill>
                  <a:schemeClr val="accent2"/>
                </a:solidFill>
                <a:latin typeface="+mn-lt"/>
              </a:rPr>
              <a:t>PROMETHEE II : </a:t>
            </a:r>
            <a:r>
              <a:rPr lang="fr-BE" sz="2800" i="0" dirty="0" err="1">
                <a:solidFill>
                  <a:schemeClr val="accent2"/>
                </a:solidFill>
                <a:latin typeface="+mn-lt"/>
              </a:rPr>
              <a:t>complete</a:t>
            </a:r>
            <a:r>
              <a:rPr lang="fr-BE" sz="28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BE" sz="2800" i="0" dirty="0" err="1" smtClean="0">
                <a:solidFill>
                  <a:schemeClr val="accent2"/>
                </a:solidFill>
                <a:latin typeface="+mn-lt"/>
              </a:rPr>
              <a:t>ranking</a:t>
            </a:r>
            <a:r>
              <a:rPr lang="fr-BE" sz="2800" i="0" dirty="0" smtClean="0">
                <a:solidFill>
                  <a:schemeClr val="accent2"/>
                </a:solidFill>
                <a:latin typeface="+mn-lt"/>
              </a:rPr>
              <a:t> –</a:t>
            </a:r>
            <a:endParaRPr lang="fr-BE" sz="2800" i="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444208" y="1524000"/>
          <a:ext cx="1003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3" name="Equation" r:id="rId4" imgW="1002960" imgH="558720" progId="Equation.DSMT4">
                  <p:embed/>
                </p:oleObj>
              </mc:Choice>
              <mc:Fallback>
                <p:oleObj name="Equation" r:id="rId4" imgW="100296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524000"/>
                        <a:ext cx="1003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948264" y="5041900"/>
          <a:ext cx="241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4" name="Equation" r:id="rId6" imgW="241200" imgH="419040" progId="Equation.DSMT4">
                  <p:embed/>
                </p:oleObj>
              </mc:Choice>
              <mc:Fallback>
                <p:oleObj name="Equation" r:id="rId6" imgW="2412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041900"/>
                        <a:ext cx="241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540" y="2420888"/>
            <a:ext cx="3550444" cy="2071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8608" y="2204864"/>
            <a:ext cx="2841784" cy="267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5589240"/>
            <a:ext cx="2793206" cy="108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11" cstate="print"/>
          <a:srcRect l="3230" r="5384"/>
          <a:stretch>
            <a:fillRect/>
          </a:stretch>
        </p:blipFill>
        <p:spPr bwMode="auto">
          <a:xfrm>
            <a:off x="6590246" y="5484068"/>
            <a:ext cx="1222114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build="p"/>
      <p:bldP spid="419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ENSTA - 2014</a:t>
            </a:r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PROMETHEE </a:t>
            </a:r>
            <a:r>
              <a:rPr lang="fr-BE" dirty="0" err="1" smtClean="0"/>
              <a:t>Diamond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6D739-F26A-48AA-A919-9CCB65541CE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65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5298281" cy="52982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028" y="1268760"/>
            <a:ext cx="3550444" cy="2071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37557"/>
            <a:ext cx="2841784" cy="267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5.5|9.2|5.4|7.8|5.9"/>
  <p:tag name="ISPRING_CUSTOM_TIMING_USED" val="1"/>
  <p:tag name="GENSWF_SLIDE_TITLE" val="MCDA vs Optimisation"/>
  <p:tag name="GENSWF_ADVANCE_TIME" val="52.34"/>
  <p:tag name="ISPRING_SLIDE_INDENT_LEVEL" val="0"/>
  <p:tag name="ISPRING_RESOURCE_AUDIO" val="73552440.wav"/>
  <p:tag name="ISPRING_AUDIO_FULL_PATH" val="C:\Users\Bertrand\Documents\Congrès\EURO 2009 Bonn\PROMGAIA\audio\73552440.wav"/>
  <p:tag name="ISPRING_AUDIO_RELATIVE_PATH" val="PROMGAIA\audio\73552440.wav"/>
</p:tagLst>
</file>

<file path=ppt/theme/theme1.xml><?xml version="1.0" encoding="utf-8"?>
<a:theme xmlns:a="http://schemas.openxmlformats.org/drawingml/2006/main" name="ULB_Bleu">
  <a:themeElements>
    <a:clrScheme name="ULB_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LB_Bleu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LB_Bl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B_Bl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B_Bl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B_Bl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B_Bl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B_Bl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B_Bl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B_Bl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B_Bl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B_Bl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B_Bl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B_Bl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Designs\ULB_Bleu.pot</Template>
  <TotalTime>9695</TotalTime>
  <Words>731</Words>
  <Application>Microsoft Office PowerPoint</Application>
  <PresentationFormat>Affichage à l'écran (4:3)</PresentationFormat>
  <Paragraphs>231</Paragraphs>
  <Slides>25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Symbol</vt:lpstr>
      <vt:lpstr>Times New Roman</vt:lpstr>
      <vt:lpstr>Trebuchet MS</vt:lpstr>
      <vt:lpstr>ULB_Bleu</vt:lpstr>
      <vt:lpstr>Equation</vt:lpstr>
      <vt:lpstr>Cours d’aide à la décision multicritère</vt:lpstr>
      <vt:lpstr>Tableau multicritère</vt:lpstr>
      <vt:lpstr>Visual PROMETHEE  WWW.PROMETHEE-GAIA.NET</vt:lpstr>
      <vt:lpstr>MCDA vs Optimisation</vt:lpstr>
      <vt:lpstr>Some Decision or Evaluation Problems</vt:lpstr>
      <vt:lpstr>Some applications at ULB</vt:lpstr>
      <vt:lpstr>PROMETHEE</vt:lpstr>
      <vt:lpstr>PROMETHEE I &amp; II</vt:lpstr>
      <vt:lpstr>PROMETHEE Diamond</vt:lpstr>
      <vt:lpstr>PROMETHEE Rainbow</vt:lpstr>
      <vt:lpstr>Sensitivity Analysis with PROMETHEE</vt:lpstr>
      <vt:lpstr>Walking Weights</vt:lpstr>
      <vt:lpstr>Visual Stability Intervals</vt:lpstr>
      <vt:lpstr>GAIA</vt:lpstr>
      <vt:lpstr>GAIA</vt:lpstr>
      <vt:lpstr>GAIA</vt:lpstr>
      <vt:lpstr>GAIA</vt:lpstr>
      <vt:lpstr>GAIA</vt:lpstr>
      <vt:lpstr>GAIA-Brain</vt:lpstr>
      <vt:lpstr>GAIA</vt:lpstr>
      <vt:lpstr>GAIA Webs</vt:lpstr>
      <vt:lpstr>Multi-scenarios model</vt:lpstr>
      <vt:lpstr>Multi-scenarios model</vt:lpstr>
      <vt:lpstr>Présentation PowerPoint</vt:lpstr>
      <vt:lpstr>PROMap</vt:lpstr>
    </vt:vector>
  </TitlesOfParts>
  <Company>ULB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STATISTIQUE POUR LA GESTION I</dc:title>
  <dc:creator>Bertrand Mareschal</dc:creator>
  <cp:lastModifiedBy>Mareschal Bertrand</cp:lastModifiedBy>
  <cp:revision>661</cp:revision>
  <cp:lastPrinted>2003-09-21T09:35:47Z</cp:lastPrinted>
  <dcterms:created xsi:type="dcterms:W3CDTF">2003-08-30T10:57:02Z</dcterms:created>
  <dcterms:modified xsi:type="dcterms:W3CDTF">2014-10-22T08:28:21Z</dcterms:modified>
</cp:coreProperties>
</file>